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1" r:id="rId3"/>
    <p:sldId id="278" r:id="rId4"/>
    <p:sldId id="265" r:id="rId5"/>
    <p:sldId id="263" r:id="rId6"/>
    <p:sldId id="274" r:id="rId7"/>
    <p:sldId id="273" r:id="rId8"/>
    <p:sldId id="275" r:id="rId9"/>
    <p:sldId id="264" r:id="rId10"/>
    <p:sldId id="276" r:id="rId11"/>
    <p:sldId id="277" r:id="rId12"/>
    <p:sldId id="279" r:id="rId13"/>
    <p:sldId id="280" r:id="rId14"/>
    <p:sldId id="272" r:id="rId15"/>
    <p:sldId id="262" r:id="rId16"/>
    <p:sldId id="269" r:id="rId17"/>
    <p:sldId id="266" r:id="rId18"/>
    <p:sldId id="267" r:id="rId19"/>
    <p:sldId id="257" r:id="rId20"/>
    <p:sldId id="258" r:id="rId21"/>
    <p:sldId id="259" r:id="rId22"/>
    <p:sldId id="260" r:id="rId23"/>
    <p:sldId id="261" r:id="rId24"/>
    <p:sldId id="270" r:id="rId25"/>
    <p:sldId id="26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60" d="100"/>
          <a:sy n="60" d="100"/>
        </p:scale>
        <p:origin x="72" y="1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69FEDB-C140-417B-85BC-457BE826D9A8}" type="datetimeFigureOut">
              <a:rPr lang="en-CA" smtClean="0"/>
              <a:t>2020-10-08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FFE35A-87E5-4C3D-A249-A5419E9E7DE9}" type="slidenum">
              <a:rPr lang="en-CA" smtClean="0"/>
              <a:t>‹#›</a:t>
            </a:fld>
            <a:endParaRPr lang="en-CA"/>
          </a:p>
        </p:txBody>
      </p:sp>
    </p:spTree>
    <p:extLst>
      <p:ext uri="{BB962C8B-B14F-4D97-AF65-F5344CB8AC3E}">
        <p14:creationId xmlns:p14="http://schemas.microsoft.com/office/powerpoint/2010/main" val="717890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ecanadianencyclopedia.ca/en/article/ceramic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etmuseum.org/toah/hd/ffai/hd_ffai.ht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ritannica.com/art/pottery/France-and-Belgiu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oogle.ca/search?q=saint+lawrence+iroquoians+pottery&amp;tbm=isch&amp;ved=2ahUKEwjm2ci0sqXsAhVbHVkKHSYsBJsQ2-cCegQIABAA&amp;oq=saint+lawrence+iroquoians+pottery&amp;gs_lcp=CgNpbWcQA1DVRFjrUGCgUmgAcAB4AIABrgGIAfIEkgEDNy4xmAEAoAEBqgELZ3dzLXdpei1pbWfAAQE&amp;sclient=img&amp;ei=TDt_X-aDF9u65AKm2JDYCQ&amp;bih=959&amp;biw=958#imgrc=fduZrxrXrypQi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istorymuseum.ca/cmc/exhibitions/archeo/ceramiq/pot18e.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oogle.ca/search?q=iroquoian+women&amp;tbm=isch&amp;ved=2ahUKEwi4kvSZz6XsAhUHW1kKHVUKApMQ2-cCegQIABAA&amp;oq=iroquoian+women&amp;gs_lcp=CgNpbWcQAzICCAA6BggAEAgQHjoGCAAQChAYOgQIABAYUIP7AlihhwNgy4kDaABwAHgAgAFPiAH3A5IBATiYAQCgAQGqAQtnd3Mtd2l6LWltZ8ABAQ&amp;sclient=img&amp;ei=fVl_X_jfBYe25QLVlIiYCQ&amp;bih=969&amp;biw=1903&amp;hl=en#imgrc=EWSBPX5rjCljG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ogle.ca/search?q=Le+Potterie+de+la+Nouvelle+France&amp;tbm=isch&amp;ved=2ahUKEwjB1rKt1aXsAhWHPN8KHYnoCGUQ2-cCegQIABAA&amp;oq=Le+Potterie+de+la+Nouvelle+France&amp;gs_lcp=CgNpbWcQDFCOghFYjoIRYN2GEWgAcAB4AIABTogBTpIBATGYAQCgAQGqAQtnd3Mtd2l6LWltZ8ABAQ&amp;sclient=img&amp;ei=8F9_X8GeI4f5_AaJ0aOoBg&amp;bih=921&amp;biw=1903&amp;hl=en&amp;hl=en#imgrc=u5_bJYsJSfajRM"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archeolab.quebec/familles-d-objets/faience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journals.openedition.org/archeopages/771?lang=e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ritannica.com/art/pottery/France-and-Belgiu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etmuseum.org/toah/hd/ffai/hd_ffai.htm"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archeolab.quebec/recherche/objet/20455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linkClick r:id="rId3"/>
              </a:rPr>
              <a:t>https://www.thecanadianencyclopedia.ca/en/article/ceramics</a:t>
            </a:r>
            <a:endParaRPr lang="en-CA" dirty="0"/>
          </a:p>
          <a:p>
            <a:endParaRPr lang="en-CA" dirty="0"/>
          </a:p>
          <a:p>
            <a:r>
              <a:rPr lang="en-CA" dirty="0"/>
              <a:t>https://www.google.ca/url?sa=i&amp;url=https%3A%2F%2Fwww.chamblyexpress.ca%2Factualites%2Fculturel%2F139255%2Fa-la-decouverte-du-metier-de-potier&amp;psig=AOvVaw3GlOIVTgoUHavvpZ4M54m3&amp;ust=1602216177820000&amp;source=images&amp;cd=vfe&amp;ved=0CAIQjRxqFwoTCLiMs8SOpOwCFQAAAAAdAAAAABAO</a:t>
            </a:r>
          </a:p>
          <a:p>
            <a:endParaRPr lang="en-CA" dirty="0"/>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10FFE35A-87E5-4C3D-A249-A5419E9E7DE9}" type="slidenum">
              <a:rPr lang="en-CA" smtClean="0"/>
              <a:t>2</a:t>
            </a:fld>
            <a:endParaRPr lang="en-CA"/>
          </a:p>
        </p:txBody>
      </p:sp>
    </p:spTree>
    <p:extLst>
      <p:ext uri="{BB962C8B-B14F-4D97-AF65-F5344CB8AC3E}">
        <p14:creationId xmlns:p14="http://schemas.microsoft.com/office/powerpoint/2010/main" val="1525312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linkClick r:id="rId3"/>
              </a:rPr>
              <a:t>https://www.metmuseum.org/toah/hd/ffai/hd_ffai.htm</a:t>
            </a:r>
            <a:endParaRPr lang="en-CA" dirty="0"/>
          </a:p>
        </p:txBody>
      </p:sp>
      <p:sp>
        <p:nvSpPr>
          <p:cNvPr id="4" name="Slide Number Placeholder 3"/>
          <p:cNvSpPr>
            <a:spLocks noGrp="1"/>
          </p:cNvSpPr>
          <p:nvPr>
            <p:ph type="sldNum" sz="quarter" idx="5"/>
          </p:nvPr>
        </p:nvSpPr>
        <p:spPr/>
        <p:txBody>
          <a:bodyPr/>
          <a:lstStyle/>
          <a:p>
            <a:fld id="{10FFE35A-87E5-4C3D-A249-A5419E9E7DE9}" type="slidenum">
              <a:rPr lang="en-CA" smtClean="0"/>
              <a:t>18</a:t>
            </a:fld>
            <a:endParaRPr lang="en-CA"/>
          </a:p>
        </p:txBody>
      </p:sp>
    </p:spTree>
    <p:extLst>
      <p:ext uri="{BB962C8B-B14F-4D97-AF65-F5344CB8AC3E}">
        <p14:creationId xmlns:p14="http://schemas.microsoft.com/office/powerpoint/2010/main" val="3244826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linkClick r:id="rId3"/>
              </a:rPr>
              <a:t>https://www.britannica.com/art/pottery/France-and-Belgium</a:t>
            </a:r>
            <a:endParaRPr lang="en-CA" dirty="0"/>
          </a:p>
        </p:txBody>
      </p:sp>
      <p:sp>
        <p:nvSpPr>
          <p:cNvPr id="4" name="Slide Number Placeholder 3"/>
          <p:cNvSpPr>
            <a:spLocks noGrp="1"/>
          </p:cNvSpPr>
          <p:nvPr>
            <p:ph type="sldNum" sz="quarter" idx="5"/>
          </p:nvPr>
        </p:nvSpPr>
        <p:spPr/>
        <p:txBody>
          <a:bodyPr/>
          <a:lstStyle/>
          <a:p>
            <a:fld id="{10FFE35A-87E5-4C3D-A249-A5419E9E7DE9}" type="slidenum">
              <a:rPr lang="en-CA" smtClean="0"/>
              <a:t>24</a:t>
            </a:fld>
            <a:endParaRPr lang="en-CA"/>
          </a:p>
        </p:txBody>
      </p:sp>
    </p:spTree>
    <p:extLst>
      <p:ext uri="{BB962C8B-B14F-4D97-AF65-F5344CB8AC3E}">
        <p14:creationId xmlns:p14="http://schemas.microsoft.com/office/powerpoint/2010/main" val="2416890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linkClick r:id="rId3"/>
              </a:rPr>
              <a:t>https://www.google.ca/search?q=saint+lawrence+iroquoians+pottery&amp;tbm=isch&amp;ved=2ahUKEwjm2ci0sqXsAhVbHVkKHSYsBJsQ2-cCegQIABAA&amp;oq=saint+lawrence+iroquoians+pottery&amp;gs_lcp=CgNpbWcQA1DVRFjrUGCgUmgAcAB4AIABrgGIAfIEkgEDNy4xmAEAoAEBqgELZ3dzLXdpei1pbWfAAQE&amp;sclient=img&amp;ei=TDt_X-aDF9u65AKm2JDYCQ&amp;bih=959&amp;biw=958#imgrc=fduZrxrXrypQiM</a:t>
            </a:r>
            <a:endParaRPr lang="en-CA" dirty="0"/>
          </a:p>
        </p:txBody>
      </p:sp>
      <p:sp>
        <p:nvSpPr>
          <p:cNvPr id="4" name="Slide Number Placeholder 3"/>
          <p:cNvSpPr>
            <a:spLocks noGrp="1"/>
          </p:cNvSpPr>
          <p:nvPr>
            <p:ph type="sldNum" sz="quarter" idx="5"/>
          </p:nvPr>
        </p:nvSpPr>
        <p:spPr/>
        <p:txBody>
          <a:bodyPr/>
          <a:lstStyle/>
          <a:p>
            <a:fld id="{10FFE35A-87E5-4C3D-A249-A5419E9E7DE9}" type="slidenum">
              <a:rPr lang="en-CA" smtClean="0"/>
              <a:t>4</a:t>
            </a:fld>
            <a:endParaRPr lang="en-CA"/>
          </a:p>
        </p:txBody>
      </p:sp>
    </p:spTree>
    <p:extLst>
      <p:ext uri="{BB962C8B-B14F-4D97-AF65-F5344CB8AC3E}">
        <p14:creationId xmlns:p14="http://schemas.microsoft.com/office/powerpoint/2010/main" val="3823102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linkClick r:id="rId3"/>
              </a:rPr>
              <a:t>https://www.historymuseum.ca/cmc/exhibitions/archeo/ceramiq/pot18e.html</a:t>
            </a:r>
            <a:endParaRPr lang="en-CA" dirty="0"/>
          </a:p>
        </p:txBody>
      </p:sp>
      <p:sp>
        <p:nvSpPr>
          <p:cNvPr id="4" name="Slide Number Placeholder 3"/>
          <p:cNvSpPr>
            <a:spLocks noGrp="1"/>
          </p:cNvSpPr>
          <p:nvPr>
            <p:ph type="sldNum" sz="quarter" idx="5"/>
          </p:nvPr>
        </p:nvSpPr>
        <p:spPr/>
        <p:txBody>
          <a:bodyPr/>
          <a:lstStyle/>
          <a:p>
            <a:fld id="{10FFE35A-87E5-4C3D-A249-A5419E9E7DE9}" type="slidenum">
              <a:rPr lang="en-CA" smtClean="0"/>
              <a:t>6</a:t>
            </a:fld>
            <a:endParaRPr lang="en-CA"/>
          </a:p>
        </p:txBody>
      </p:sp>
    </p:spTree>
    <p:extLst>
      <p:ext uri="{BB962C8B-B14F-4D97-AF65-F5344CB8AC3E}">
        <p14:creationId xmlns:p14="http://schemas.microsoft.com/office/powerpoint/2010/main" val="2137610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linkClick r:id="rId3"/>
              </a:rPr>
              <a:t>https://www.google.ca/search?q=iroquoian+women&amp;tbm=isch&amp;ved=2ahUKEwi4kvSZz6XsAhUHW1kKHVUKApMQ2-cCegQIABAA&amp;oq=iroquoian+women&amp;gs_lcp=CgNpbWcQAzICCAA6BggAEAgQHjoGCAAQChAYOgQIABAYUIP7AlihhwNgy4kDaABwAHgAgAFPiAH3A5IBATiYAQCgAQGqAQtnd3Mtd2l6LWltZ8ABAQ&amp;sclient=img&amp;ei=fVl_X_jfBYe25QLVlIiYCQ&amp;bih=969&amp;biw=1903&amp;hl=en#imgrc=EWSBPX5rjCljGM</a:t>
            </a:r>
            <a:endParaRPr lang="en-CA" dirty="0"/>
          </a:p>
        </p:txBody>
      </p:sp>
      <p:sp>
        <p:nvSpPr>
          <p:cNvPr id="4" name="Slide Number Placeholder 3"/>
          <p:cNvSpPr>
            <a:spLocks noGrp="1"/>
          </p:cNvSpPr>
          <p:nvPr>
            <p:ph type="sldNum" sz="quarter" idx="5"/>
          </p:nvPr>
        </p:nvSpPr>
        <p:spPr/>
        <p:txBody>
          <a:bodyPr/>
          <a:lstStyle/>
          <a:p>
            <a:fld id="{10FFE35A-87E5-4C3D-A249-A5419E9E7DE9}" type="slidenum">
              <a:rPr lang="en-CA" smtClean="0"/>
              <a:t>8</a:t>
            </a:fld>
            <a:endParaRPr lang="en-CA"/>
          </a:p>
        </p:txBody>
      </p:sp>
    </p:spTree>
    <p:extLst>
      <p:ext uri="{BB962C8B-B14F-4D97-AF65-F5344CB8AC3E}">
        <p14:creationId xmlns:p14="http://schemas.microsoft.com/office/powerpoint/2010/main" val="4228618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linkClick r:id="rId3"/>
              </a:rPr>
              <a:t>https://www.google.ca/search?q=Le+Potterie+de+la+Nouvelle+France&amp;tbm=isch&amp;ved=2ahUKEwjB1rKt1aXsAhWHPN8KHYnoCGUQ2-cCegQIABAA&amp;oq=Le+Potterie+de+la+Nouvelle+France&amp;gs_lcp=CgNpbWcQDFCOghFYjoIRYN2GEWgAcAB4AIABTogBTpIBATGYAQCgAQGqAQtnd3Mtd2l6LWltZ8ABAQ&amp;sclient=img&amp;ei=8F9_X8GeI4f5_AaJ0aOoBg&amp;bih=921&amp;biw=1903&amp;hl=en&amp;hl=en#imgrc=u5_bJYsJSfajRM</a:t>
            </a:r>
            <a:endParaRPr lang="en-CA" dirty="0"/>
          </a:p>
          <a:p>
            <a:endParaRPr lang="en-CA" dirty="0"/>
          </a:p>
          <a:p>
            <a:r>
              <a:rPr lang="en-CA" dirty="0">
                <a:hlinkClick r:id="rId4"/>
              </a:rPr>
              <a:t>https://www.archeolab.quebec/familles-d-objets/faiences</a:t>
            </a:r>
            <a:endParaRPr lang="en-CA" dirty="0"/>
          </a:p>
        </p:txBody>
      </p:sp>
      <p:sp>
        <p:nvSpPr>
          <p:cNvPr id="4" name="Slide Number Placeholder 3"/>
          <p:cNvSpPr>
            <a:spLocks noGrp="1"/>
          </p:cNvSpPr>
          <p:nvPr>
            <p:ph type="sldNum" sz="quarter" idx="5"/>
          </p:nvPr>
        </p:nvSpPr>
        <p:spPr/>
        <p:txBody>
          <a:bodyPr/>
          <a:lstStyle/>
          <a:p>
            <a:fld id="{10FFE35A-87E5-4C3D-A249-A5419E9E7DE9}" type="slidenum">
              <a:rPr lang="en-CA" smtClean="0"/>
              <a:t>13</a:t>
            </a:fld>
            <a:endParaRPr lang="en-CA"/>
          </a:p>
        </p:txBody>
      </p:sp>
    </p:spTree>
    <p:extLst>
      <p:ext uri="{BB962C8B-B14F-4D97-AF65-F5344CB8AC3E}">
        <p14:creationId xmlns:p14="http://schemas.microsoft.com/office/powerpoint/2010/main" val="1921868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en-US" sz="1200" b="0" i="0" u="none" strike="noStrike" cap="none" normalizeH="0" baseline="0" dirty="0">
                <a:ln>
                  <a:noFill/>
                </a:ln>
                <a:solidFill>
                  <a:srgbClr val="222222"/>
                </a:solidFill>
                <a:effectLst/>
                <a:latin typeface="inherit"/>
              </a:rPr>
              <a:t>La poterie québécoise n'est pas décorée au 18e siècle; au XIXe siècle, un simple décor américain d'éclaboussures de barbotine brune est adopté</a:t>
            </a:r>
            <a:r>
              <a:rPr kumimoji="0" lang="fr-FR" altLang="en-US" sz="300" b="0" i="0" u="none" strike="noStrike" cap="none" normalizeH="0" baseline="0" dirty="0">
                <a:ln>
                  <a:noFill/>
                </a:ln>
                <a:solidFill>
                  <a:schemeClr val="tx1"/>
                </a:solidFill>
                <a:effectLst/>
              </a:rPr>
              <a:t> </a:t>
            </a:r>
            <a:endParaRPr kumimoji="0" lang="fr-FR" altLang="en-US" sz="1050" b="0" i="0" u="none" strike="noStrike" cap="none" normalizeH="0" baseline="0" dirty="0">
              <a:ln>
                <a:noFill/>
              </a:ln>
              <a:solidFill>
                <a:schemeClr val="tx1"/>
              </a:solidFill>
              <a:effectLst/>
              <a:latin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10FFE35A-87E5-4C3D-A249-A5419E9E7DE9}" type="slidenum">
              <a:rPr lang="en-CA" smtClean="0"/>
              <a:t>14</a:t>
            </a:fld>
            <a:endParaRPr lang="en-CA"/>
          </a:p>
        </p:txBody>
      </p:sp>
    </p:spTree>
    <p:extLst>
      <p:ext uri="{BB962C8B-B14F-4D97-AF65-F5344CB8AC3E}">
        <p14:creationId xmlns:p14="http://schemas.microsoft.com/office/powerpoint/2010/main" val="4004625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linkClick r:id="rId3"/>
              </a:rPr>
              <a:t>https://journals.openedition.org/archeopages/771?lang=es</a:t>
            </a:r>
            <a:endParaRPr lang="en-CA"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en-US" sz="1200" b="0" i="0" u="none" strike="noStrike" cap="none" normalizeH="0" baseline="0" dirty="0">
                <a:ln>
                  <a:noFill/>
                </a:ln>
                <a:solidFill>
                  <a:srgbClr val="222222"/>
                </a:solidFill>
                <a:effectLst/>
                <a:latin typeface="inherit"/>
                <a:cs typeface="Arial" panose="020B0604020202020204" pitchFamily="34" charset="0"/>
              </a:rPr>
              <a:t>Des travaux ultérieurs montrent comment des villes comme Nevers, Rouen, Lyon, </a:t>
            </a:r>
            <a:r>
              <a:rPr kumimoji="0" lang="fr-FR" altLang="en-US" sz="1200" b="0" i="0" u="none" strike="noStrike" cap="none" normalizeH="0" baseline="0" dirty="0" err="1">
                <a:ln>
                  <a:noFill/>
                </a:ln>
                <a:solidFill>
                  <a:srgbClr val="222222"/>
                </a:solidFill>
                <a:effectLst/>
                <a:latin typeface="inherit"/>
                <a:cs typeface="Arial" panose="020B0604020202020204" pitchFamily="34" charset="0"/>
              </a:rPr>
              <a:t>Moustiers</a:t>
            </a:r>
            <a:r>
              <a:rPr kumimoji="0" lang="fr-FR" altLang="en-US" sz="1200" b="0" i="0" u="none" strike="noStrike" cap="none" normalizeH="0" baseline="0" dirty="0">
                <a:ln>
                  <a:noFill/>
                </a:ln>
                <a:solidFill>
                  <a:srgbClr val="222222"/>
                </a:solidFill>
                <a:effectLst/>
                <a:latin typeface="inherit"/>
                <a:cs typeface="Arial" panose="020B0604020202020204" pitchFamily="34" charset="0"/>
              </a:rPr>
              <a:t> et Marseille ont développé des formes de vaisseaux innovantes et des motifs décoratifs prisés des collectionneurs de toute l'Europe.</a:t>
            </a:r>
            <a:endParaRPr kumimoji="0" lang="fr-FR" altLang="en-US" sz="14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10FFE35A-87E5-4C3D-A249-A5419E9E7DE9}" type="slidenum">
              <a:rPr lang="en-CA" smtClean="0"/>
              <a:t>15</a:t>
            </a:fld>
            <a:endParaRPr lang="en-CA"/>
          </a:p>
        </p:txBody>
      </p:sp>
    </p:spTree>
    <p:extLst>
      <p:ext uri="{BB962C8B-B14F-4D97-AF65-F5344CB8AC3E}">
        <p14:creationId xmlns:p14="http://schemas.microsoft.com/office/powerpoint/2010/main" val="3960761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linkClick r:id="rId3"/>
              </a:rPr>
              <a:t>https://www.britannica.com/art/pottery/France-and-Belgium</a:t>
            </a:r>
            <a:endParaRPr lang="en-CA" dirty="0"/>
          </a:p>
        </p:txBody>
      </p:sp>
      <p:sp>
        <p:nvSpPr>
          <p:cNvPr id="4" name="Slide Number Placeholder 3"/>
          <p:cNvSpPr>
            <a:spLocks noGrp="1"/>
          </p:cNvSpPr>
          <p:nvPr>
            <p:ph type="sldNum" sz="quarter" idx="5"/>
          </p:nvPr>
        </p:nvSpPr>
        <p:spPr/>
        <p:txBody>
          <a:bodyPr/>
          <a:lstStyle/>
          <a:p>
            <a:fld id="{10FFE35A-87E5-4C3D-A249-A5419E9E7DE9}" type="slidenum">
              <a:rPr lang="en-CA" smtClean="0"/>
              <a:t>16</a:t>
            </a:fld>
            <a:endParaRPr lang="en-CA"/>
          </a:p>
        </p:txBody>
      </p:sp>
    </p:spTree>
    <p:extLst>
      <p:ext uri="{BB962C8B-B14F-4D97-AF65-F5344CB8AC3E}">
        <p14:creationId xmlns:p14="http://schemas.microsoft.com/office/powerpoint/2010/main" val="1732968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linkClick r:id="rId3"/>
              </a:rPr>
              <a:t>https://www.metmuseum.org/toah/hd/ffai/hd_ffai.htm</a:t>
            </a:r>
            <a:endParaRPr lang="en-CA" dirty="0"/>
          </a:p>
          <a:p>
            <a:endParaRPr lang="en-CA" dirty="0"/>
          </a:p>
          <a:p>
            <a:r>
              <a:rPr lang="en-CA" dirty="0">
                <a:hlinkClick r:id="rId4"/>
              </a:rPr>
              <a:t>https://www.archeolab.quebec/recherche/objet/204559</a:t>
            </a:r>
            <a:endParaRPr lang="en-CA" dirty="0"/>
          </a:p>
          <a:p>
            <a:endParaRPr lang="en-CA" dirty="0"/>
          </a:p>
        </p:txBody>
      </p:sp>
      <p:sp>
        <p:nvSpPr>
          <p:cNvPr id="4" name="Slide Number Placeholder 3"/>
          <p:cNvSpPr>
            <a:spLocks noGrp="1"/>
          </p:cNvSpPr>
          <p:nvPr>
            <p:ph type="sldNum" sz="quarter" idx="5"/>
          </p:nvPr>
        </p:nvSpPr>
        <p:spPr/>
        <p:txBody>
          <a:bodyPr/>
          <a:lstStyle/>
          <a:p>
            <a:fld id="{10FFE35A-87E5-4C3D-A249-A5419E9E7DE9}" type="slidenum">
              <a:rPr lang="en-CA" smtClean="0"/>
              <a:t>17</a:t>
            </a:fld>
            <a:endParaRPr lang="en-CA"/>
          </a:p>
        </p:txBody>
      </p:sp>
    </p:spTree>
    <p:extLst>
      <p:ext uri="{BB962C8B-B14F-4D97-AF65-F5344CB8AC3E}">
        <p14:creationId xmlns:p14="http://schemas.microsoft.com/office/powerpoint/2010/main" val="1688236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FAE6F-B082-403A-928A-5065D75A69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4059EA3-278E-482C-8668-08A8F474EA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A0F4E23-09F0-4987-90F6-2304B2B47239}"/>
              </a:ext>
            </a:extLst>
          </p:cNvPr>
          <p:cNvSpPr>
            <a:spLocks noGrp="1"/>
          </p:cNvSpPr>
          <p:nvPr>
            <p:ph type="dt" sz="half" idx="10"/>
          </p:nvPr>
        </p:nvSpPr>
        <p:spPr/>
        <p:txBody>
          <a:bodyPr/>
          <a:lstStyle/>
          <a:p>
            <a:fld id="{8272D028-5109-4DC3-95F2-BCE1E2713918}" type="datetimeFigureOut">
              <a:rPr lang="en-CA" smtClean="0"/>
              <a:t>2020-10-08</a:t>
            </a:fld>
            <a:endParaRPr lang="en-CA"/>
          </a:p>
        </p:txBody>
      </p:sp>
      <p:sp>
        <p:nvSpPr>
          <p:cNvPr id="5" name="Footer Placeholder 4">
            <a:extLst>
              <a:ext uri="{FF2B5EF4-FFF2-40B4-BE49-F238E27FC236}">
                <a16:creationId xmlns:a16="http://schemas.microsoft.com/office/drawing/2014/main" id="{4FFCC489-2FEB-469C-9403-E3CF20FBA4E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CCBA1B2-98BC-408E-9096-68A3BA720513}"/>
              </a:ext>
            </a:extLst>
          </p:cNvPr>
          <p:cNvSpPr>
            <a:spLocks noGrp="1"/>
          </p:cNvSpPr>
          <p:nvPr>
            <p:ph type="sldNum" sz="quarter" idx="12"/>
          </p:nvPr>
        </p:nvSpPr>
        <p:spPr/>
        <p:txBody>
          <a:bodyPr/>
          <a:lstStyle/>
          <a:p>
            <a:fld id="{04F30554-8420-446F-90D0-CAF6D299870F}" type="slidenum">
              <a:rPr lang="en-CA" smtClean="0"/>
              <a:t>‹#›</a:t>
            </a:fld>
            <a:endParaRPr lang="en-CA"/>
          </a:p>
        </p:txBody>
      </p:sp>
    </p:spTree>
    <p:extLst>
      <p:ext uri="{BB962C8B-B14F-4D97-AF65-F5344CB8AC3E}">
        <p14:creationId xmlns:p14="http://schemas.microsoft.com/office/powerpoint/2010/main" val="3310816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4A5B4-7780-4ED3-9EEB-8EDAF6E598E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451C746-4886-4F72-8DF1-0256281A5F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ACA70AA-D984-48F9-AC60-253FC08BD3E4}"/>
              </a:ext>
            </a:extLst>
          </p:cNvPr>
          <p:cNvSpPr>
            <a:spLocks noGrp="1"/>
          </p:cNvSpPr>
          <p:nvPr>
            <p:ph type="dt" sz="half" idx="10"/>
          </p:nvPr>
        </p:nvSpPr>
        <p:spPr/>
        <p:txBody>
          <a:bodyPr/>
          <a:lstStyle/>
          <a:p>
            <a:fld id="{8272D028-5109-4DC3-95F2-BCE1E2713918}" type="datetimeFigureOut">
              <a:rPr lang="en-CA" smtClean="0"/>
              <a:t>2020-10-08</a:t>
            </a:fld>
            <a:endParaRPr lang="en-CA"/>
          </a:p>
        </p:txBody>
      </p:sp>
      <p:sp>
        <p:nvSpPr>
          <p:cNvPr id="5" name="Footer Placeholder 4">
            <a:extLst>
              <a:ext uri="{FF2B5EF4-FFF2-40B4-BE49-F238E27FC236}">
                <a16:creationId xmlns:a16="http://schemas.microsoft.com/office/drawing/2014/main" id="{21F85D3B-F3FE-41D0-AF5E-B952AD72A2F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76D3D45-3713-415D-AC62-C865B4C1DA06}"/>
              </a:ext>
            </a:extLst>
          </p:cNvPr>
          <p:cNvSpPr>
            <a:spLocks noGrp="1"/>
          </p:cNvSpPr>
          <p:nvPr>
            <p:ph type="sldNum" sz="quarter" idx="12"/>
          </p:nvPr>
        </p:nvSpPr>
        <p:spPr/>
        <p:txBody>
          <a:bodyPr/>
          <a:lstStyle/>
          <a:p>
            <a:fld id="{04F30554-8420-446F-90D0-CAF6D299870F}" type="slidenum">
              <a:rPr lang="en-CA" smtClean="0"/>
              <a:t>‹#›</a:t>
            </a:fld>
            <a:endParaRPr lang="en-CA"/>
          </a:p>
        </p:txBody>
      </p:sp>
    </p:spTree>
    <p:extLst>
      <p:ext uri="{BB962C8B-B14F-4D97-AF65-F5344CB8AC3E}">
        <p14:creationId xmlns:p14="http://schemas.microsoft.com/office/powerpoint/2010/main" val="1614535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86BA70-B164-4EEC-B70A-C6943F9CBA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032E2B1-5D92-426A-996E-7881138C17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CAD5DBE-43B4-40D9-AEDC-92FF577A2B50}"/>
              </a:ext>
            </a:extLst>
          </p:cNvPr>
          <p:cNvSpPr>
            <a:spLocks noGrp="1"/>
          </p:cNvSpPr>
          <p:nvPr>
            <p:ph type="dt" sz="half" idx="10"/>
          </p:nvPr>
        </p:nvSpPr>
        <p:spPr/>
        <p:txBody>
          <a:bodyPr/>
          <a:lstStyle/>
          <a:p>
            <a:fld id="{8272D028-5109-4DC3-95F2-BCE1E2713918}" type="datetimeFigureOut">
              <a:rPr lang="en-CA" smtClean="0"/>
              <a:t>2020-10-08</a:t>
            </a:fld>
            <a:endParaRPr lang="en-CA"/>
          </a:p>
        </p:txBody>
      </p:sp>
      <p:sp>
        <p:nvSpPr>
          <p:cNvPr id="5" name="Footer Placeholder 4">
            <a:extLst>
              <a:ext uri="{FF2B5EF4-FFF2-40B4-BE49-F238E27FC236}">
                <a16:creationId xmlns:a16="http://schemas.microsoft.com/office/drawing/2014/main" id="{B9E5BFDC-37F4-41BD-9AC0-34FA7A813CD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F7A5633-B6CE-4389-95B9-868D8C266DD9}"/>
              </a:ext>
            </a:extLst>
          </p:cNvPr>
          <p:cNvSpPr>
            <a:spLocks noGrp="1"/>
          </p:cNvSpPr>
          <p:nvPr>
            <p:ph type="sldNum" sz="quarter" idx="12"/>
          </p:nvPr>
        </p:nvSpPr>
        <p:spPr/>
        <p:txBody>
          <a:bodyPr/>
          <a:lstStyle/>
          <a:p>
            <a:fld id="{04F30554-8420-446F-90D0-CAF6D299870F}" type="slidenum">
              <a:rPr lang="en-CA" smtClean="0"/>
              <a:t>‹#›</a:t>
            </a:fld>
            <a:endParaRPr lang="en-CA"/>
          </a:p>
        </p:txBody>
      </p:sp>
    </p:spTree>
    <p:extLst>
      <p:ext uri="{BB962C8B-B14F-4D97-AF65-F5344CB8AC3E}">
        <p14:creationId xmlns:p14="http://schemas.microsoft.com/office/powerpoint/2010/main" val="3753454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ED8B5-3C08-4E85-9D09-5A28EBA1984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212065D-ECB0-44E8-B195-70ACC67433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E377830-0FC2-4DED-B407-37D7CB532CD0}"/>
              </a:ext>
            </a:extLst>
          </p:cNvPr>
          <p:cNvSpPr>
            <a:spLocks noGrp="1"/>
          </p:cNvSpPr>
          <p:nvPr>
            <p:ph type="dt" sz="half" idx="10"/>
          </p:nvPr>
        </p:nvSpPr>
        <p:spPr/>
        <p:txBody>
          <a:bodyPr/>
          <a:lstStyle/>
          <a:p>
            <a:fld id="{8272D028-5109-4DC3-95F2-BCE1E2713918}" type="datetimeFigureOut">
              <a:rPr lang="en-CA" smtClean="0"/>
              <a:t>2020-10-08</a:t>
            </a:fld>
            <a:endParaRPr lang="en-CA"/>
          </a:p>
        </p:txBody>
      </p:sp>
      <p:sp>
        <p:nvSpPr>
          <p:cNvPr id="5" name="Footer Placeholder 4">
            <a:extLst>
              <a:ext uri="{FF2B5EF4-FFF2-40B4-BE49-F238E27FC236}">
                <a16:creationId xmlns:a16="http://schemas.microsoft.com/office/drawing/2014/main" id="{8F1747CE-D609-4B7B-ABA6-B1D12718EDC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7B85DEB-43C6-4EBD-88F8-ADF4A8D4F4A5}"/>
              </a:ext>
            </a:extLst>
          </p:cNvPr>
          <p:cNvSpPr>
            <a:spLocks noGrp="1"/>
          </p:cNvSpPr>
          <p:nvPr>
            <p:ph type="sldNum" sz="quarter" idx="12"/>
          </p:nvPr>
        </p:nvSpPr>
        <p:spPr/>
        <p:txBody>
          <a:bodyPr/>
          <a:lstStyle/>
          <a:p>
            <a:fld id="{04F30554-8420-446F-90D0-CAF6D299870F}" type="slidenum">
              <a:rPr lang="en-CA" smtClean="0"/>
              <a:t>‹#›</a:t>
            </a:fld>
            <a:endParaRPr lang="en-CA"/>
          </a:p>
        </p:txBody>
      </p:sp>
    </p:spTree>
    <p:extLst>
      <p:ext uri="{BB962C8B-B14F-4D97-AF65-F5344CB8AC3E}">
        <p14:creationId xmlns:p14="http://schemas.microsoft.com/office/powerpoint/2010/main" val="2212225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1EFA3-6830-49EC-89E2-20B5E605B9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36D98B2-BE65-4463-93F3-24F50648CE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C2080D-BB5B-4F92-BB96-A8838B6DC657}"/>
              </a:ext>
            </a:extLst>
          </p:cNvPr>
          <p:cNvSpPr>
            <a:spLocks noGrp="1"/>
          </p:cNvSpPr>
          <p:nvPr>
            <p:ph type="dt" sz="half" idx="10"/>
          </p:nvPr>
        </p:nvSpPr>
        <p:spPr/>
        <p:txBody>
          <a:bodyPr/>
          <a:lstStyle/>
          <a:p>
            <a:fld id="{8272D028-5109-4DC3-95F2-BCE1E2713918}" type="datetimeFigureOut">
              <a:rPr lang="en-CA" smtClean="0"/>
              <a:t>2020-10-08</a:t>
            </a:fld>
            <a:endParaRPr lang="en-CA"/>
          </a:p>
        </p:txBody>
      </p:sp>
      <p:sp>
        <p:nvSpPr>
          <p:cNvPr id="5" name="Footer Placeholder 4">
            <a:extLst>
              <a:ext uri="{FF2B5EF4-FFF2-40B4-BE49-F238E27FC236}">
                <a16:creationId xmlns:a16="http://schemas.microsoft.com/office/drawing/2014/main" id="{79203975-1634-45E2-8EE4-94D286A4810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40F4EF9-32D7-47A7-9D59-3C46B6F66AFC}"/>
              </a:ext>
            </a:extLst>
          </p:cNvPr>
          <p:cNvSpPr>
            <a:spLocks noGrp="1"/>
          </p:cNvSpPr>
          <p:nvPr>
            <p:ph type="sldNum" sz="quarter" idx="12"/>
          </p:nvPr>
        </p:nvSpPr>
        <p:spPr/>
        <p:txBody>
          <a:bodyPr/>
          <a:lstStyle/>
          <a:p>
            <a:fld id="{04F30554-8420-446F-90D0-CAF6D299870F}" type="slidenum">
              <a:rPr lang="en-CA" smtClean="0"/>
              <a:t>‹#›</a:t>
            </a:fld>
            <a:endParaRPr lang="en-CA"/>
          </a:p>
        </p:txBody>
      </p:sp>
    </p:spTree>
    <p:extLst>
      <p:ext uri="{BB962C8B-B14F-4D97-AF65-F5344CB8AC3E}">
        <p14:creationId xmlns:p14="http://schemas.microsoft.com/office/powerpoint/2010/main" val="2818864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362A-6086-4A25-925F-41065985D8B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7C71B81-D5AC-472B-B6E4-49E509123C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C468297-5BAC-4152-83A2-D743BF729F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FD512EA-7B3B-42A3-B3EB-38B8C0F54E10}"/>
              </a:ext>
            </a:extLst>
          </p:cNvPr>
          <p:cNvSpPr>
            <a:spLocks noGrp="1"/>
          </p:cNvSpPr>
          <p:nvPr>
            <p:ph type="dt" sz="half" idx="10"/>
          </p:nvPr>
        </p:nvSpPr>
        <p:spPr/>
        <p:txBody>
          <a:bodyPr/>
          <a:lstStyle/>
          <a:p>
            <a:fld id="{8272D028-5109-4DC3-95F2-BCE1E2713918}" type="datetimeFigureOut">
              <a:rPr lang="en-CA" smtClean="0"/>
              <a:t>2020-10-08</a:t>
            </a:fld>
            <a:endParaRPr lang="en-CA"/>
          </a:p>
        </p:txBody>
      </p:sp>
      <p:sp>
        <p:nvSpPr>
          <p:cNvPr id="6" name="Footer Placeholder 5">
            <a:extLst>
              <a:ext uri="{FF2B5EF4-FFF2-40B4-BE49-F238E27FC236}">
                <a16:creationId xmlns:a16="http://schemas.microsoft.com/office/drawing/2014/main" id="{088B9156-1B64-4AC3-9264-2D294526096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35970E0-6A0D-47B3-9ABD-DF425A8A275D}"/>
              </a:ext>
            </a:extLst>
          </p:cNvPr>
          <p:cNvSpPr>
            <a:spLocks noGrp="1"/>
          </p:cNvSpPr>
          <p:nvPr>
            <p:ph type="sldNum" sz="quarter" idx="12"/>
          </p:nvPr>
        </p:nvSpPr>
        <p:spPr/>
        <p:txBody>
          <a:bodyPr/>
          <a:lstStyle/>
          <a:p>
            <a:fld id="{04F30554-8420-446F-90D0-CAF6D299870F}" type="slidenum">
              <a:rPr lang="en-CA" smtClean="0"/>
              <a:t>‹#›</a:t>
            </a:fld>
            <a:endParaRPr lang="en-CA"/>
          </a:p>
        </p:txBody>
      </p:sp>
    </p:spTree>
    <p:extLst>
      <p:ext uri="{BB962C8B-B14F-4D97-AF65-F5344CB8AC3E}">
        <p14:creationId xmlns:p14="http://schemas.microsoft.com/office/powerpoint/2010/main" val="2570862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4352-BC48-493C-8F5A-34E44843556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9E5B975-6A46-40CB-B65B-BC6713901E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11AC6C-D4A3-42A9-BFFC-9490870785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E42E083-9D4A-4519-803F-2ECDDC2E34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9FB826-9D7D-46D3-B932-ABCF5C9140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50ED9FA-239E-4CE5-8532-5E1E00A9138C}"/>
              </a:ext>
            </a:extLst>
          </p:cNvPr>
          <p:cNvSpPr>
            <a:spLocks noGrp="1"/>
          </p:cNvSpPr>
          <p:nvPr>
            <p:ph type="dt" sz="half" idx="10"/>
          </p:nvPr>
        </p:nvSpPr>
        <p:spPr/>
        <p:txBody>
          <a:bodyPr/>
          <a:lstStyle/>
          <a:p>
            <a:fld id="{8272D028-5109-4DC3-95F2-BCE1E2713918}" type="datetimeFigureOut">
              <a:rPr lang="en-CA" smtClean="0"/>
              <a:t>2020-10-08</a:t>
            </a:fld>
            <a:endParaRPr lang="en-CA"/>
          </a:p>
        </p:txBody>
      </p:sp>
      <p:sp>
        <p:nvSpPr>
          <p:cNvPr id="8" name="Footer Placeholder 7">
            <a:extLst>
              <a:ext uri="{FF2B5EF4-FFF2-40B4-BE49-F238E27FC236}">
                <a16:creationId xmlns:a16="http://schemas.microsoft.com/office/drawing/2014/main" id="{3D42DA99-3F5D-41D7-BDBF-E762083A9FB6}"/>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993A059-E8F6-40C3-BC14-D9AEED04B66C}"/>
              </a:ext>
            </a:extLst>
          </p:cNvPr>
          <p:cNvSpPr>
            <a:spLocks noGrp="1"/>
          </p:cNvSpPr>
          <p:nvPr>
            <p:ph type="sldNum" sz="quarter" idx="12"/>
          </p:nvPr>
        </p:nvSpPr>
        <p:spPr/>
        <p:txBody>
          <a:bodyPr/>
          <a:lstStyle/>
          <a:p>
            <a:fld id="{04F30554-8420-446F-90D0-CAF6D299870F}" type="slidenum">
              <a:rPr lang="en-CA" smtClean="0"/>
              <a:t>‹#›</a:t>
            </a:fld>
            <a:endParaRPr lang="en-CA"/>
          </a:p>
        </p:txBody>
      </p:sp>
    </p:spTree>
    <p:extLst>
      <p:ext uri="{BB962C8B-B14F-4D97-AF65-F5344CB8AC3E}">
        <p14:creationId xmlns:p14="http://schemas.microsoft.com/office/powerpoint/2010/main" val="2297455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53835-5C4D-4CE9-9583-9D2FD92A596D}"/>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B545CF2-5538-40BC-B566-2EDCE50D4782}"/>
              </a:ext>
            </a:extLst>
          </p:cNvPr>
          <p:cNvSpPr>
            <a:spLocks noGrp="1"/>
          </p:cNvSpPr>
          <p:nvPr>
            <p:ph type="dt" sz="half" idx="10"/>
          </p:nvPr>
        </p:nvSpPr>
        <p:spPr/>
        <p:txBody>
          <a:bodyPr/>
          <a:lstStyle/>
          <a:p>
            <a:fld id="{8272D028-5109-4DC3-95F2-BCE1E2713918}" type="datetimeFigureOut">
              <a:rPr lang="en-CA" smtClean="0"/>
              <a:t>2020-10-08</a:t>
            </a:fld>
            <a:endParaRPr lang="en-CA"/>
          </a:p>
        </p:txBody>
      </p:sp>
      <p:sp>
        <p:nvSpPr>
          <p:cNvPr id="4" name="Footer Placeholder 3">
            <a:extLst>
              <a:ext uri="{FF2B5EF4-FFF2-40B4-BE49-F238E27FC236}">
                <a16:creationId xmlns:a16="http://schemas.microsoft.com/office/drawing/2014/main" id="{AACC1022-7481-49EF-B7D3-8C5DD4903E7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087ED2D-0316-4CCD-A708-290DDC863C84}"/>
              </a:ext>
            </a:extLst>
          </p:cNvPr>
          <p:cNvSpPr>
            <a:spLocks noGrp="1"/>
          </p:cNvSpPr>
          <p:nvPr>
            <p:ph type="sldNum" sz="quarter" idx="12"/>
          </p:nvPr>
        </p:nvSpPr>
        <p:spPr/>
        <p:txBody>
          <a:bodyPr/>
          <a:lstStyle/>
          <a:p>
            <a:fld id="{04F30554-8420-446F-90D0-CAF6D299870F}" type="slidenum">
              <a:rPr lang="en-CA" smtClean="0"/>
              <a:t>‹#›</a:t>
            </a:fld>
            <a:endParaRPr lang="en-CA"/>
          </a:p>
        </p:txBody>
      </p:sp>
    </p:spTree>
    <p:extLst>
      <p:ext uri="{BB962C8B-B14F-4D97-AF65-F5344CB8AC3E}">
        <p14:creationId xmlns:p14="http://schemas.microsoft.com/office/powerpoint/2010/main" val="2529302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0C3F5E-670C-4109-98F5-852A895EE100}"/>
              </a:ext>
            </a:extLst>
          </p:cNvPr>
          <p:cNvSpPr>
            <a:spLocks noGrp="1"/>
          </p:cNvSpPr>
          <p:nvPr>
            <p:ph type="dt" sz="half" idx="10"/>
          </p:nvPr>
        </p:nvSpPr>
        <p:spPr/>
        <p:txBody>
          <a:bodyPr/>
          <a:lstStyle/>
          <a:p>
            <a:fld id="{8272D028-5109-4DC3-95F2-BCE1E2713918}" type="datetimeFigureOut">
              <a:rPr lang="en-CA" smtClean="0"/>
              <a:t>2020-10-08</a:t>
            </a:fld>
            <a:endParaRPr lang="en-CA"/>
          </a:p>
        </p:txBody>
      </p:sp>
      <p:sp>
        <p:nvSpPr>
          <p:cNvPr id="3" name="Footer Placeholder 2">
            <a:extLst>
              <a:ext uri="{FF2B5EF4-FFF2-40B4-BE49-F238E27FC236}">
                <a16:creationId xmlns:a16="http://schemas.microsoft.com/office/drawing/2014/main" id="{D24E80F1-329A-4B02-9CF4-AC6F2C3C4F50}"/>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D40EBEC-9BC9-4C69-BB87-1FAD0A990833}"/>
              </a:ext>
            </a:extLst>
          </p:cNvPr>
          <p:cNvSpPr>
            <a:spLocks noGrp="1"/>
          </p:cNvSpPr>
          <p:nvPr>
            <p:ph type="sldNum" sz="quarter" idx="12"/>
          </p:nvPr>
        </p:nvSpPr>
        <p:spPr/>
        <p:txBody>
          <a:bodyPr/>
          <a:lstStyle/>
          <a:p>
            <a:fld id="{04F30554-8420-446F-90D0-CAF6D299870F}" type="slidenum">
              <a:rPr lang="en-CA" smtClean="0"/>
              <a:t>‹#›</a:t>
            </a:fld>
            <a:endParaRPr lang="en-CA"/>
          </a:p>
        </p:txBody>
      </p:sp>
    </p:spTree>
    <p:extLst>
      <p:ext uri="{BB962C8B-B14F-4D97-AF65-F5344CB8AC3E}">
        <p14:creationId xmlns:p14="http://schemas.microsoft.com/office/powerpoint/2010/main" val="4243300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256F6-D0B2-4AEB-8ED7-62D951AEA4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6FFBBD4A-810F-4E9B-87BE-385148F619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510FFD6-C991-4646-BB8D-13F0E4FFEF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D67635-F49C-4743-96D7-85AE75338CA9}"/>
              </a:ext>
            </a:extLst>
          </p:cNvPr>
          <p:cNvSpPr>
            <a:spLocks noGrp="1"/>
          </p:cNvSpPr>
          <p:nvPr>
            <p:ph type="dt" sz="half" idx="10"/>
          </p:nvPr>
        </p:nvSpPr>
        <p:spPr/>
        <p:txBody>
          <a:bodyPr/>
          <a:lstStyle/>
          <a:p>
            <a:fld id="{8272D028-5109-4DC3-95F2-BCE1E2713918}" type="datetimeFigureOut">
              <a:rPr lang="en-CA" smtClean="0"/>
              <a:t>2020-10-08</a:t>
            </a:fld>
            <a:endParaRPr lang="en-CA"/>
          </a:p>
        </p:txBody>
      </p:sp>
      <p:sp>
        <p:nvSpPr>
          <p:cNvPr id="6" name="Footer Placeholder 5">
            <a:extLst>
              <a:ext uri="{FF2B5EF4-FFF2-40B4-BE49-F238E27FC236}">
                <a16:creationId xmlns:a16="http://schemas.microsoft.com/office/drawing/2014/main" id="{551A4788-1103-45D4-A716-59C299E69E5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88E5A8C-43E6-4334-9EA4-FF1B9288FF51}"/>
              </a:ext>
            </a:extLst>
          </p:cNvPr>
          <p:cNvSpPr>
            <a:spLocks noGrp="1"/>
          </p:cNvSpPr>
          <p:nvPr>
            <p:ph type="sldNum" sz="quarter" idx="12"/>
          </p:nvPr>
        </p:nvSpPr>
        <p:spPr/>
        <p:txBody>
          <a:bodyPr/>
          <a:lstStyle/>
          <a:p>
            <a:fld id="{04F30554-8420-446F-90D0-CAF6D299870F}" type="slidenum">
              <a:rPr lang="en-CA" smtClean="0"/>
              <a:t>‹#›</a:t>
            </a:fld>
            <a:endParaRPr lang="en-CA"/>
          </a:p>
        </p:txBody>
      </p:sp>
    </p:spTree>
    <p:extLst>
      <p:ext uri="{BB962C8B-B14F-4D97-AF65-F5344CB8AC3E}">
        <p14:creationId xmlns:p14="http://schemas.microsoft.com/office/powerpoint/2010/main" val="269768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93F92-4934-4BBC-A641-C43C011401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7EAE3DF-74F1-433F-A812-EDA67F5882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B0527EC-17D9-4D01-8E7F-0448B5DC67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7255B2-E42A-43EF-AC74-A1D250526B82}"/>
              </a:ext>
            </a:extLst>
          </p:cNvPr>
          <p:cNvSpPr>
            <a:spLocks noGrp="1"/>
          </p:cNvSpPr>
          <p:nvPr>
            <p:ph type="dt" sz="half" idx="10"/>
          </p:nvPr>
        </p:nvSpPr>
        <p:spPr/>
        <p:txBody>
          <a:bodyPr/>
          <a:lstStyle/>
          <a:p>
            <a:fld id="{8272D028-5109-4DC3-95F2-BCE1E2713918}" type="datetimeFigureOut">
              <a:rPr lang="en-CA" smtClean="0"/>
              <a:t>2020-10-08</a:t>
            </a:fld>
            <a:endParaRPr lang="en-CA"/>
          </a:p>
        </p:txBody>
      </p:sp>
      <p:sp>
        <p:nvSpPr>
          <p:cNvPr id="6" name="Footer Placeholder 5">
            <a:extLst>
              <a:ext uri="{FF2B5EF4-FFF2-40B4-BE49-F238E27FC236}">
                <a16:creationId xmlns:a16="http://schemas.microsoft.com/office/drawing/2014/main" id="{411BF1E5-C35C-4DF7-A01B-BF446E80F92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294C5AC-F944-4571-9FA9-2C3D25091F60}"/>
              </a:ext>
            </a:extLst>
          </p:cNvPr>
          <p:cNvSpPr>
            <a:spLocks noGrp="1"/>
          </p:cNvSpPr>
          <p:nvPr>
            <p:ph type="sldNum" sz="quarter" idx="12"/>
          </p:nvPr>
        </p:nvSpPr>
        <p:spPr/>
        <p:txBody>
          <a:bodyPr/>
          <a:lstStyle/>
          <a:p>
            <a:fld id="{04F30554-8420-446F-90D0-CAF6D299870F}" type="slidenum">
              <a:rPr lang="en-CA" smtClean="0"/>
              <a:t>‹#›</a:t>
            </a:fld>
            <a:endParaRPr lang="en-CA"/>
          </a:p>
        </p:txBody>
      </p:sp>
    </p:spTree>
    <p:extLst>
      <p:ext uri="{BB962C8B-B14F-4D97-AF65-F5344CB8AC3E}">
        <p14:creationId xmlns:p14="http://schemas.microsoft.com/office/powerpoint/2010/main" val="3715240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ADFE5C-2F2C-46DD-A853-522F641FD3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97E1737-17D4-43EF-860E-AD290E3236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2FAD978-1853-426F-8A8E-A4C2996182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2D028-5109-4DC3-95F2-BCE1E2713918}" type="datetimeFigureOut">
              <a:rPr lang="en-CA" smtClean="0"/>
              <a:t>2020-10-08</a:t>
            </a:fld>
            <a:endParaRPr lang="en-CA"/>
          </a:p>
        </p:txBody>
      </p:sp>
      <p:sp>
        <p:nvSpPr>
          <p:cNvPr id="5" name="Footer Placeholder 4">
            <a:extLst>
              <a:ext uri="{FF2B5EF4-FFF2-40B4-BE49-F238E27FC236}">
                <a16:creationId xmlns:a16="http://schemas.microsoft.com/office/drawing/2014/main" id="{22681A0A-5409-4B59-B51A-00DBADC8CF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3B28C8E3-7BD1-43A5-A8D5-D65BDC1E17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30554-8420-446F-90D0-CAF6D299870F}" type="slidenum">
              <a:rPr lang="en-CA" smtClean="0"/>
              <a:t>‹#›</a:t>
            </a:fld>
            <a:endParaRPr lang="en-CA"/>
          </a:p>
        </p:txBody>
      </p:sp>
    </p:spTree>
    <p:extLst>
      <p:ext uri="{BB962C8B-B14F-4D97-AF65-F5344CB8AC3E}">
        <p14:creationId xmlns:p14="http://schemas.microsoft.com/office/powerpoint/2010/main" val="3273216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cq.gouv.qc.ca/fileadmin/images/publications/ceramiques.pdf" TargetMode="External"/><Relationship Id="rId2" Type="http://schemas.openxmlformats.org/officeDocument/2006/relationships/hyperlink" Target="https://www.historymuseum.ca/cmc/exhibitions/archeo/ceramiq/pot18e.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B015C40-8945-41E8-BF04-E2FABA589AA2}"/>
              </a:ext>
            </a:extLst>
          </p:cNvPr>
          <p:cNvSpPr>
            <a:spLocks noGrp="1"/>
          </p:cNvSpPr>
          <p:nvPr>
            <p:ph type="ctrTitle"/>
          </p:nvPr>
        </p:nvSpPr>
        <p:spPr>
          <a:xfrm>
            <a:off x="3045368" y="2043663"/>
            <a:ext cx="6105194" cy="2031055"/>
          </a:xfrm>
        </p:spPr>
        <p:txBody>
          <a:bodyPr>
            <a:normAutofit/>
          </a:bodyPr>
          <a:lstStyle/>
          <a:p>
            <a:r>
              <a:rPr lang="fr-CA" dirty="0">
                <a:solidFill>
                  <a:srgbClr val="FFFFFF"/>
                </a:solidFill>
              </a:rPr>
              <a:t>L’Histoire de la Poterie a Montréal</a:t>
            </a:r>
          </a:p>
        </p:txBody>
      </p:sp>
      <p:sp>
        <p:nvSpPr>
          <p:cNvPr id="3" name="Subtitle 2">
            <a:extLst>
              <a:ext uri="{FF2B5EF4-FFF2-40B4-BE49-F238E27FC236}">
                <a16:creationId xmlns:a16="http://schemas.microsoft.com/office/drawing/2014/main" id="{927487BB-B7B9-4D1F-8963-AC8EACD70091}"/>
              </a:ext>
            </a:extLst>
          </p:cNvPr>
          <p:cNvSpPr>
            <a:spLocks noGrp="1"/>
          </p:cNvSpPr>
          <p:nvPr>
            <p:ph type="subTitle" idx="1"/>
          </p:nvPr>
        </p:nvSpPr>
        <p:spPr>
          <a:xfrm>
            <a:off x="3045368" y="4074718"/>
            <a:ext cx="6105194" cy="682079"/>
          </a:xfrm>
        </p:spPr>
        <p:txBody>
          <a:bodyPr>
            <a:normAutofit/>
          </a:bodyPr>
          <a:lstStyle/>
          <a:p>
            <a:r>
              <a:rPr lang="en-CA" dirty="0" err="1">
                <a:solidFill>
                  <a:srgbClr val="FFFFFF"/>
                </a:solidFill>
              </a:rPr>
              <a:t>Sinthia</a:t>
            </a:r>
            <a:r>
              <a:rPr lang="en-CA" dirty="0">
                <a:solidFill>
                  <a:srgbClr val="FFFFFF"/>
                </a:solidFill>
              </a:rPr>
              <a:t> Cousineau</a:t>
            </a:r>
          </a:p>
        </p:txBody>
      </p:sp>
    </p:spTree>
    <p:extLst>
      <p:ext uri="{BB962C8B-B14F-4D97-AF65-F5344CB8AC3E}">
        <p14:creationId xmlns:p14="http://schemas.microsoft.com/office/powerpoint/2010/main" val="3673519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0" name="Rectangle 7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A1F3E478-7ACA-47EF-82C5-90A1C1955DF2}"/>
              </a:ext>
            </a:extLst>
          </p:cNvPr>
          <p:cNvSpPr>
            <a:spLocks noGrp="1"/>
          </p:cNvSpPr>
          <p:nvPr>
            <p:ph type="title"/>
          </p:nvPr>
        </p:nvSpPr>
        <p:spPr>
          <a:xfrm>
            <a:off x="838200" y="448721"/>
            <a:ext cx="4707671" cy="1225650"/>
          </a:xfrm>
        </p:spPr>
        <p:txBody>
          <a:bodyPr anchor="b">
            <a:normAutofit/>
          </a:bodyPr>
          <a:lstStyle/>
          <a:p>
            <a:r>
              <a:rPr lang="en-US" sz="3800" kern="1200" dirty="0">
                <a:solidFill>
                  <a:schemeClr val="bg1"/>
                </a:solidFill>
                <a:latin typeface="+mj-lt"/>
                <a:ea typeface="+mj-ea"/>
                <a:cs typeface="+mj-cs"/>
              </a:rPr>
              <a:t>Method</a:t>
            </a:r>
            <a:endParaRPr lang="en-CA" sz="3800" dirty="0">
              <a:solidFill>
                <a:schemeClr val="bg1"/>
              </a:solidFill>
            </a:endParaRPr>
          </a:p>
        </p:txBody>
      </p:sp>
      <p:cxnSp>
        <p:nvCxnSpPr>
          <p:cNvPr id="9221" name="Straight Connector 7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264311A-A480-4756-840E-AA6EA221DD95}"/>
              </a:ext>
            </a:extLst>
          </p:cNvPr>
          <p:cNvSpPr>
            <a:spLocks noGrp="1"/>
          </p:cNvSpPr>
          <p:nvPr>
            <p:ph idx="1"/>
          </p:nvPr>
        </p:nvSpPr>
        <p:spPr>
          <a:xfrm>
            <a:off x="897769" y="1909191"/>
            <a:ext cx="4707671" cy="4407629"/>
          </a:xfrm>
        </p:spPr>
        <p:txBody>
          <a:bodyPr>
            <a:normAutofit/>
          </a:bodyPr>
          <a:lstStyle/>
          <a:p>
            <a:pPr marL="0" indent="0">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4) Le pot sécherait lentement pour éviter les fissures, puis placé doucement avec d'autres sur un foyer préparé pour la cuisson.</a:t>
            </a:r>
            <a:endParaRPr lang="en-CA"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5) </a:t>
            </a:r>
            <a:r>
              <a:rPr lang="fr-FR"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La plupart des poteries étaient supposées être fabriquées en été. Comme les matériaux étaient plus accessibles et plus faciles à contrôler à cette époque.</a:t>
            </a:r>
            <a:endParaRPr lang="en-CA"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CA" sz="2000" dirty="0">
              <a:solidFill>
                <a:schemeClr val="bg1"/>
              </a:solidFill>
            </a:endParaRPr>
          </a:p>
        </p:txBody>
      </p:sp>
      <p:cxnSp>
        <p:nvCxnSpPr>
          <p:cNvPr id="75" name="Straight Connector 7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218" name="Picture 2" descr="Pot, Forêts de l'Est, Autochtone : Iroquoien du Saint-Laurent // Pot,  Eastern Woodlands, Aboriginal: St. Lawre… | Traditional pottery, Coil  pottery, Ancient pottery">
            <a:extLst>
              <a:ext uri="{FF2B5EF4-FFF2-40B4-BE49-F238E27FC236}">
                <a16:creationId xmlns:a16="http://schemas.microsoft.com/office/drawing/2014/main" id="{6192ADAE-E5AF-4D56-B1BC-A624F2D3D1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56" r="3" b="3"/>
          <a:stretch/>
        </p:blipFill>
        <p:spPr bwMode="auto">
          <a:xfrm>
            <a:off x="6525453" y="10"/>
            <a:ext cx="566654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090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C991AD47-9C99-472F-BDAA-21B183F33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5">
            <a:extLst>
              <a:ext uri="{FF2B5EF4-FFF2-40B4-BE49-F238E27FC236}">
                <a16:creationId xmlns:a16="http://schemas.microsoft.com/office/drawing/2014/main" id="{9E706731-3860-4E73-9335-A870F6741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42603" cy="6858000"/>
          </a:xfrm>
          <a:custGeom>
            <a:avLst/>
            <a:gdLst>
              <a:gd name="connsiteX0" fmla="*/ 0 w 9742603"/>
              <a:gd name="connsiteY0" fmla="*/ 0 h 6858000"/>
              <a:gd name="connsiteX1" fmla="*/ 152400 w 9742603"/>
              <a:gd name="connsiteY1" fmla="*/ 0 h 6858000"/>
              <a:gd name="connsiteX2" fmla="*/ 6566449 w 9742603"/>
              <a:gd name="connsiteY2" fmla="*/ 0 h 6858000"/>
              <a:gd name="connsiteX3" fmla="*/ 9742603 w 9742603"/>
              <a:gd name="connsiteY3" fmla="*/ 6858000 h 6858000"/>
              <a:gd name="connsiteX4" fmla="*/ 152400 w 9742603"/>
              <a:gd name="connsiteY4" fmla="*/ 6858000 h 6858000"/>
              <a:gd name="connsiteX5" fmla="*/ 0 w 974260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2603" h="6858000">
                <a:moveTo>
                  <a:pt x="0" y="0"/>
                </a:moveTo>
                <a:lnTo>
                  <a:pt x="152400" y="0"/>
                </a:lnTo>
                <a:lnTo>
                  <a:pt x="6566449" y="0"/>
                </a:lnTo>
                <a:lnTo>
                  <a:pt x="9742603" y="6858000"/>
                </a:lnTo>
                <a:lnTo>
                  <a:pt x="152400"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11">
            <a:extLst>
              <a:ext uri="{FF2B5EF4-FFF2-40B4-BE49-F238E27FC236}">
                <a16:creationId xmlns:a16="http://schemas.microsoft.com/office/drawing/2014/main" id="{CD2ED21F-DC95-4AD1-8327-D561F5FCA3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380336" cy="6858000"/>
          </a:xfrm>
          <a:custGeom>
            <a:avLst/>
            <a:gdLst>
              <a:gd name="connsiteX0" fmla="*/ 0 w 9380336"/>
              <a:gd name="connsiteY0" fmla="*/ 0 h 6858000"/>
              <a:gd name="connsiteX1" fmla="*/ 6204182 w 9380336"/>
              <a:gd name="connsiteY1" fmla="*/ 0 h 6858000"/>
              <a:gd name="connsiteX2" fmla="*/ 9380336 w 9380336"/>
              <a:gd name="connsiteY2" fmla="*/ 6858000 h 6858000"/>
              <a:gd name="connsiteX3" fmla="*/ 0 w 93803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380336" h="6858000">
                <a:moveTo>
                  <a:pt x="0" y="0"/>
                </a:moveTo>
                <a:lnTo>
                  <a:pt x="6204182" y="0"/>
                </a:lnTo>
                <a:lnTo>
                  <a:pt x="9380336"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F9386FB-9E61-4921-8484-793EB3E8F879}"/>
              </a:ext>
            </a:extLst>
          </p:cNvPr>
          <p:cNvSpPr>
            <a:spLocks noGrp="1"/>
          </p:cNvSpPr>
          <p:nvPr>
            <p:ph type="title"/>
          </p:nvPr>
        </p:nvSpPr>
        <p:spPr>
          <a:xfrm>
            <a:off x="838200" y="365125"/>
            <a:ext cx="5191125" cy="1325563"/>
          </a:xfrm>
        </p:spPr>
        <p:txBody>
          <a:bodyPr>
            <a:normAutofit/>
          </a:bodyPr>
          <a:lstStyle/>
          <a:p>
            <a:r>
              <a:rPr lang="en-CA" dirty="0"/>
              <a:t>Pots </a:t>
            </a:r>
            <a:r>
              <a:rPr lang="en-CA" dirty="0" err="1"/>
              <a:t>Iroquiannes</a:t>
            </a:r>
            <a:endParaRPr lang="en-CA" dirty="0"/>
          </a:p>
        </p:txBody>
      </p:sp>
      <p:sp>
        <p:nvSpPr>
          <p:cNvPr id="4" name="Rectangle 1">
            <a:extLst>
              <a:ext uri="{FF2B5EF4-FFF2-40B4-BE49-F238E27FC236}">
                <a16:creationId xmlns:a16="http://schemas.microsoft.com/office/drawing/2014/main" id="{4161D543-4983-4F44-B8FC-D8C32DC5FC73}"/>
              </a:ext>
            </a:extLst>
          </p:cNvPr>
          <p:cNvSpPr>
            <a:spLocks noGrp="1" noChangeArrowheads="1"/>
          </p:cNvSpPr>
          <p:nvPr>
            <p:ph idx="1"/>
          </p:nvPr>
        </p:nvSpPr>
        <p:spPr bwMode="auto">
          <a:xfrm>
            <a:off x="541177" y="2055812"/>
            <a:ext cx="6415136" cy="4258253"/>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12696" rIns="0" bIns="-12696"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None/>
              <a:tabLst/>
            </a:pPr>
            <a:r>
              <a:rPr kumimoji="0" lang="fr-FR" altLang="en-US" sz="2400" b="0" i="0" u="none" strike="noStrike" cap="none" normalizeH="0" baseline="0" dirty="0">
                <a:ln>
                  <a:noFill/>
                </a:ln>
                <a:effectLst/>
                <a:latin typeface="inherit"/>
              </a:rPr>
              <a:t>Les récipients en faïence ont 2 caractéristiques:</a:t>
            </a:r>
          </a:p>
          <a:p>
            <a:pPr marL="0" marR="0" lvl="0" indent="0" defTabSz="914400" rtl="0" eaLnBrk="0" fontAlgn="base" latinLnBrk="0" hangingPunct="0">
              <a:spcBef>
                <a:spcPct val="0"/>
              </a:spcBef>
              <a:spcAft>
                <a:spcPts val="600"/>
              </a:spcAft>
              <a:buClrTx/>
              <a:buSzTx/>
              <a:buFontTx/>
              <a:buNone/>
              <a:tabLst/>
            </a:pPr>
            <a:endParaRPr kumimoji="0" lang="fr-FR" altLang="en-US" sz="2400" b="0" i="0" u="none" strike="noStrike" cap="none" normalizeH="0" baseline="0" dirty="0">
              <a:ln>
                <a:noFill/>
              </a:ln>
              <a:effectLst/>
              <a:latin typeface="inherit"/>
            </a:endParaRPr>
          </a:p>
          <a:p>
            <a:pPr eaLnBrk="0" fontAlgn="base" hangingPunct="0">
              <a:spcBef>
                <a:spcPct val="0"/>
              </a:spcBef>
              <a:spcAft>
                <a:spcPts val="600"/>
              </a:spcAft>
            </a:pPr>
            <a:r>
              <a:rPr kumimoji="0" lang="fr-FR" altLang="en-US" sz="2400" b="0" i="0" u="none" strike="noStrike" cap="none" normalizeH="0" baseline="0" dirty="0">
                <a:ln>
                  <a:noFill/>
                </a:ln>
                <a:effectLst/>
                <a:latin typeface="inherit"/>
              </a:rPr>
              <a:t> La composition minérale de la poterie la rend plus résistante à la pourriture et reste ainsi mieux conservée dans le sol. </a:t>
            </a:r>
          </a:p>
          <a:p>
            <a:pPr eaLnBrk="0" fontAlgn="base" hangingPunct="0">
              <a:spcBef>
                <a:spcPct val="0"/>
              </a:spcBef>
              <a:spcAft>
                <a:spcPts val="600"/>
              </a:spcAft>
            </a:pPr>
            <a:r>
              <a:rPr kumimoji="0" lang="fr-FR" altLang="en-US" sz="2400" b="0" i="0" u="none" strike="noStrike" cap="none" normalizeH="0" baseline="0" dirty="0">
                <a:ln>
                  <a:noFill/>
                </a:ln>
                <a:effectLst/>
                <a:latin typeface="inherit"/>
              </a:rPr>
              <a:t>L'argile offre une excellente toile pour l'expression humaine et peut être utilisée pour produire une large gamme de formes. Pour exprimer la créativité humaine</a:t>
            </a:r>
            <a:r>
              <a:rPr kumimoji="0" lang="fr-FR" altLang="en-US" sz="2400" b="0" i="0" u="none" strike="noStrike" cap="none" normalizeH="0" baseline="0" dirty="0">
                <a:ln>
                  <a:noFill/>
                </a:ln>
                <a:effectLst/>
              </a:rPr>
              <a:t> </a:t>
            </a:r>
            <a:endParaRPr kumimoji="0" lang="fr-FR" altLang="en-US" sz="2400" b="0" i="0" u="none" strike="noStrike" cap="none" normalizeH="0" baseline="0" dirty="0">
              <a:ln>
                <a:noFill/>
              </a:ln>
              <a:effectLst/>
              <a:latin typeface="Arial" panose="020B0604020202020204" pitchFamily="34" charset="0"/>
            </a:endParaRPr>
          </a:p>
        </p:txBody>
      </p:sp>
      <p:pic>
        <p:nvPicPr>
          <p:cNvPr id="7173" name="Picture 5" descr="Ceramics | Material Culture | The St. Lawrence Iroquoians">
            <a:extLst>
              <a:ext uri="{FF2B5EF4-FFF2-40B4-BE49-F238E27FC236}">
                <a16:creationId xmlns:a16="http://schemas.microsoft.com/office/drawing/2014/main" id="{AEB7D4D1-1E4B-4DFB-A13E-66242A3D2C7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26576" y="321732"/>
            <a:ext cx="2961012" cy="1811443"/>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Woodland Culture | The Canadian Encyclopedia">
            <a:extLst>
              <a:ext uri="{FF2B5EF4-FFF2-40B4-BE49-F238E27FC236}">
                <a16:creationId xmlns:a16="http://schemas.microsoft.com/office/drawing/2014/main" id="{FA4D65DA-DC20-4E27-BCEE-0BB33F29B4C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66602" y="2426124"/>
            <a:ext cx="2309588" cy="1811442"/>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Iroquoians in the St. Lawrence River Valley before European Contact">
            <a:extLst>
              <a:ext uri="{FF2B5EF4-FFF2-40B4-BE49-F238E27FC236}">
                <a16:creationId xmlns:a16="http://schemas.microsoft.com/office/drawing/2014/main" id="{BF1BE758-E049-4AA0-AC62-577867CB4A5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11" b="10739"/>
          <a:stretch/>
        </p:blipFill>
        <p:spPr bwMode="auto">
          <a:xfrm>
            <a:off x="10005784" y="4559299"/>
            <a:ext cx="1412270" cy="179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11879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5F61B-B7C1-4F59-A774-B1C9C45B455D}"/>
              </a:ext>
            </a:extLst>
          </p:cNvPr>
          <p:cNvSpPr>
            <a:spLocks noGrp="1"/>
          </p:cNvSpPr>
          <p:nvPr>
            <p:ph type="title"/>
          </p:nvPr>
        </p:nvSpPr>
        <p:spPr>
          <a:xfrm>
            <a:off x="801098" y="1396289"/>
            <a:ext cx="5712824" cy="1325563"/>
          </a:xfrm>
        </p:spPr>
        <p:txBody>
          <a:bodyPr>
            <a:normAutofit/>
          </a:bodyPr>
          <a:lstStyle/>
          <a:p>
            <a:r>
              <a:rPr lang="en-CA" b="1" dirty="0"/>
              <a:t>Types de Motifs</a:t>
            </a:r>
          </a:p>
        </p:txBody>
      </p:sp>
      <p:sp>
        <p:nvSpPr>
          <p:cNvPr id="4" name="Rectangle 1">
            <a:extLst>
              <a:ext uri="{FF2B5EF4-FFF2-40B4-BE49-F238E27FC236}">
                <a16:creationId xmlns:a16="http://schemas.microsoft.com/office/drawing/2014/main" id="{D04BF0AF-6330-484E-8BB3-55E61A723EE9}"/>
              </a:ext>
            </a:extLst>
          </p:cNvPr>
          <p:cNvSpPr>
            <a:spLocks noGrp="1" noChangeArrowheads="1"/>
          </p:cNvSpPr>
          <p:nvPr>
            <p:ph idx="1"/>
          </p:nvPr>
        </p:nvSpPr>
        <p:spPr bwMode="auto">
          <a:xfrm>
            <a:off x="805543" y="2871982"/>
            <a:ext cx="4558309" cy="3181684"/>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anchor="t"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None/>
              <a:tabLst/>
            </a:pPr>
            <a:r>
              <a:rPr kumimoji="0" lang="fr-FR" altLang="en-US" sz="1800" b="0" i="0" u="none" strike="noStrike" cap="none" normalizeH="0" baseline="0">
                <a:ln>
                  <a:noFill/>
                </a:ln>
                <a:effectLst/>
                <a:latin typeface="inherit"/>
                <a:cs typeface="Arial" panose="020B0604020202020204" pitchFamily="34" charset="0"/>
              </a:rPr>
              <a:t>Les Iroquiens du Saint-Laurent ont produit deux types principaux de pots: </a:t>
            </a:r>
          </a:p>
          <a:p>
            <a:pPr eaLnBrk="0" fontAlgn="base" hangingPunct="0">
              <a:spcBef>
                <a:spcPct val="0"/>
              </a:spcBef>
              <a:spcAft>
                <a:spcPts val="600"/>
              </a:spcAft>
            </a:pPr>
            <a:r>
              <a:rPr lang="fr-FR" altLang="en-US" sz="1800">
                <a:latin typeface="inherit"/>
                <a:cs typeface="Arial" panose="020B0604020202020204" pitchFamily="34" charset="0"/>
              </a:rPr>
              <a:t>C</a:t>
            </a:r>
            <a:r>
              <a:rPr kumimoji="0" lang="fr-FR" altLang="en-US" sz="1800" b="0" i="0" u="none" strike="noStrike" cap="none" normalizeH="0" baseline="0">
                <a:ln>
                  <a:noFill/>
                </a:ln>
                <a:effectLst/>
                <a:latin typeface="inherit"/>
                <a:cs typeface="Arial" panose="020B0604020202020204" pitchFamily="34" charset="0"/>
              </a:rPr>
              <a:t>ertains ont peu ou pas de col et sont décorés de motifs simples.</a:t>
            </a:r>
          </a:p>
          <a:p>
            <a:pPr eaLnBrk="0" fontAlgn="base" hangingPunct="0">
              <a:spcBef>
                <a:spcPct val="0"/>
              </a:spcBef>
              <a:spcAft>
                <a:spcPts val="600"/>
              </a:spcAft>
            </a:pPr>
            <a:r>
              <a:rPr kumimoji="0" lang="fr-FR" altLang="en-US" sz="1800" b="0" i="0" u="none" strike="noStrike" cap="none" normalizeH="0" baseline="0">
                <a:ln>
                  <a:noFill/>
                </a:ln>
                <a:effectLst/>
                <a:latin typeface="inherit"/>
                <a:cs typeface="Arial" panose="020B0604020202020204" pitchFamily="34" charset="0"/>
              </a:rPr>
              <a:t> La plupart étaient bien décorés avec des colliers et contenaient des motifs complexes.</a:t>
            </a:r>
            <a:endParaRPr kumimoji="0" lang="fr-FR" altLang="en-US" sz="1800" b="0" i="0" u="none" strike="noStrike" cap="none" normalizeH="0" baseline="0">
              <a:ln>
                <a:noFill/>
              </a:ln>
              <a:effectLst/>
              <a:latin typeface="Arial" panose="020B0604020202020204" pitchFamily="34" charset="0"/>
              <a:cs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br>
              <a:rPr kumimoji="0" lang="fr-FR" altLang="en-US" sz="1800" b="0" i="0" u="none" strike="noStrike" cap="none" normalizeH="0" baseline="0">
                <a:ln>
                  <a:noFill/>
                </a:ln>
                <a:effectLst/>
              </a:rPr>
            </a:br>
            <a:endParaRPr kumimoji="0" lang="fr-FR" altLang="en-US" sz="1800" b="0" i="0" u="none" strike="noStrike" cap="none" normalizeH="0" baseline="0">
              <a:ln>
                <a:noFill/>
              </a:ln>
              <a:effectLst/>
              <a:latin typeface="Arial" panose="020B0604020202020204" pitchFamily="34" charset="0"/>
            </a:endParaRPr>
          </a:p>
        </p:txBody>
      </p:sp>
      <p:sp>
        <p:nvSpPr>
          <p:cNvPr id="8203" name="Oval 77">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04" name="Freeform: Shape 79">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95" name="Picture 3" descr="Ceramic vessel from the Masson site (Quebec) decorated with corn ear... |  Download Scientific Diagram">
            <a:extLst>
              <a:ext uri="{FF2B5EF4-FFF2-40B4-BE49-F238E27FC236}">
                <a16:creationId xmlns:a16="http://schemas.microsoft.com/office/drawing/2014/main" id="{5549421F-CC6B-4154-826B-77C5069CFA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 b="-4"/>
          <a:stretch/>
        </p:blipFill>
        <p:spPr bwMode="auto">
          <a:xfrm>
            <a:off x="5969353" y="2815228"/>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extLst>
            <a:ext uri="{909E8E84-426E-40DD-AFC4-6F175D3DCCD1}">
              <a14:hiddenFill xmlns:a14="http://schemas.microsoft.com/office/drawing/2010/main">
                <a:solidFill>
                  <a:srgbClr val="FFFFFF"/>
                </a:solidFill>
              </a14:hiddenFill>
            </a:ext>
          </a:extLst>
        </p:spPr>
      </p:pic>
      <p:pic>
        <p:nvPicPr>
          <p:cNvPr id="8201" name="Picture 9" descr="Sociétés et Territoires - Lire l'organisation - Les Iroquoiens - Les  Iroquoiens vers 1500">
            <a:extLst>
              <a:ext uri="{FF2B5EF4-FFF2-40B4-BE49-F238E27FC236}">
                <a16:creationId xmlns:a16="http://schemas.microsoft.com/office/drawing/2014/main" id="{511481A4-E419-4414-836B-B1F61ED0F1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25" r="12336" b="-3"/>
          <a:stretch/>
        </p:blipFill>
        <p:spPr bwMode="auto">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noFill/>
          <a:extLst>
            <a:ext uri="{909E8E84-426E-40DD-AFC4-6F175D3DCCD1}">
              <a14:hiddenFill xmlns:a14="http://schemas.microsoft.com/office/drawing/2010/main">
                <a:solidFill>
                  <a:srgbClr val="FFFFFF"/>
                </a:solidFill>
              </a14:hiddenFill>
            </a:ext>
          </a:extLst>
        </p:spPr>
      </p:pic>
      <p:sp>
        <p:nvSpPr>
          <p:cNvPr id="82" name="Freeform: Shape 81">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99" name="Picture 7" descr="Ceramics | Material Culture | The St. Lawrence Iroquoians">
            <a:extLst>
              <a:ext uri="{FF2B5EF4-FFF2-40B4-BE49-F238E27FC236}">
                <a16:creationId xmlns:a16="http://schemas.microsoft.com/office/drawing/2014/main" id="{443C0218-B1C5-487B-BA5B-7568D3475F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697" r="6562" b="5"/>
          <a:stretch/>
        </p:blipFill>
        <p:spPr bwMode="auto">
          <a:xfrm>
            <a:off x="9053088" y="4197217"/>
            <a:ext cx="3138912" cy="2660795"/>
          </a:xfrm>
          <a:custGeom>
            <a:avLst/>
            <a:gdLst/>
            <a:ahLst/>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7EC885C-0164-4A43-9DCF-2A47416E01C9}"/>
              </a:ext>
            </a:extLst>
          </p:cNvPr>
          <p:cNvSpPr>
            <a:spLocks noChangeArrowheads="1"/>
          </p:cNvSpPr>
          <p:nvPr/>
        </p:nvSpPr>
        <p:spPr bwMode="auto">
          <a:xfrm>
            <a:off x="6285565" y="5976732"/>
            <a:ext cx="2121764" cy="2975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fr-FR" altLang="en-US" sz="2100" b="0" i="0" u="none" strike="noStrike" cap="none" normalizeH="0" baseline="0" dirty="0">
                <a:ln>
                  <a:noFill/>
                </a:ln>
                <a:solidFill>
                  <a:srgbClr val="222222"/>
                </a:solidFill>
                <a:effectLst/>
                <a:latin typeface="inherit"/>
              </a:rPr>
              <a:t>Motif épi de maïs</a:t>
            </a:r>
            <a:r>
              <a:rPr kumimoji="0" lang="fr-FR" altLang="en-US" sz="800" b="0" i="0" u="none" strike="noStrike" cap="none" normalizeH="0" baseline="0" dirty="0">
                <a:ln>
                  <a:noFill/>
                </a:ln>
                <a:solidFill>
                  <a:schemeClr val="tx1"/>
                </a:solidFill>
                <a:effectLst/>
              </a:rPr>
              <a:t> </a:t>
            </a: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2A581A1F-DA06-47F8-AE17-5712A53F6C84}"/>
              </a:ext>
            </a:extLst>
          </p:cNvPr>
          <p:cNvSpPr>
            <a:spLocks noChangeArrowheads="1"/>
          </p:cNvSpPr>
          <p:nvPr/>
        </p:nvSpPr>
        <p:spPr bwMode="auto">
          <a:xfrm>
            <a:off x="9486966" y="6545096"/>
            <a:ext cx="2610035" cy="2975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fr-FR" altLang="en-US" sz="2100" b="0" i="0" u="none" strike="noStrike" cap="none" normalizeH="0" baseline="0" dirty="0">
                <a:ln>
                  <a:noFill/>
                </a:ln>
                <a:solidFill>
                  <a:srgbClr val="222222"/>
                </a:solidFill>
                <a:effectLst/>
                <a:latin typeface="inherit"/>
              </a:rPr>
              <a:t>Le motif de l'échelle</a:t>
            </a:r>
            <a:r>
              <a:rPr kumimoji="0" lang="fr-FR" altLang="en-US" sz="800" b="0" i="0" u="none" strike="noStrike" cap="none" normalizeH="0" baseline="0" dirty="0">
                <a:ln>
                  <a:noFill/>
                </a:ln>
                <a:solidFill>
                  <a:schemeClr val="tx1"/>
                </a:solidFill>
                <a:effectLst/>
              </a:rPr>
              <a:t> </a:t>
            </a: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0524508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9A0EB-6ED8-4A74-AC4C-A545022DD56D}"/>
              </a:ext>
            </a:extLst>
          </p:cNvPr>
          <p:cNvSpPr>
            <a:spLocks noGrp="1"/>
          </p:cNvSpPr>
          <p:nvPr>
            <p:ph type="title"/>
          </p:nvPr>
        </p:nvSpPr>
        <p:spPr>
          <a:xfrm>
            <a:off x="801098" y="1396289"/>
            <a:ext cx="4624342" cy="1325563"/>
          </a:xfrm>
        </p:spPr>
        <p:txBody>
          <a:bodyPr>
            <a:normAutofit/>
          </a:bodyPr>
          <a:lstStyle/>
          <a:p>
            <a:r>
              <a:rPr lang="en-CA" b="1" dirty="0"/>
              <a:t>Le </a:t>
            </a:r>
            <a:r>
              <a:rPr lang="en-CA" b="1" dirty="0" err="1"/>
              <a:t>Potterie</a:t>
            </a:r>
            <a:r>
              <a:rPr lang="en-CA" b="1" dirty="0"/>
              <a:t> de la Nouvelle France</a:t>
            </a:r>
          </a:p>
        </p:txBody>
      </p:sp>
      <p:sp>
        <p:nvSpPr>
          <p:cNvPr id="139" name="Oval 138">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49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8" descr="Faïences">
            <a:extLst>
              <a:ext uri="{FF2B5EF4-FFF2-40B4-BE49-F238E27FC236}">
                <a16:creationId xmlns:a16="http://schemas.microsoft.com/office/drawing/2014/main" id="{5803F994-DF52-4FF9-809F-47A3F0A8D1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68" r="18685" b="4"/>
          <a:stretch/>
        </p:blipFill>
        <p:spPr bwMode="auto">
          <a:xfrm>
            <a:off x="568008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983A0C-E230-48EA-90F6-41370572571F}"/>
              </a:ext>
            </a:extLst>
          </p:cNvPr>
          <p:cNvSpPr>
            <a:spLocks noGrp="1"/>
          </p:cNvSpPr>
          <p:nvPr>
            <p:ph idx="1"/>
          </p:nvPr>
        </p:nvSpPr>
        <p:spPr>
          <a:xfrm>
            <a:off x="805543" y="2871982"/>
            <a:ext cx="4558309" cy="3181684"/>
          </a:xfrm>
        </p:spPr>
        <p:txBody>
          <a:bodyPr anchor="t">
            <a:normAutofit/>
          </a:bodyPr>
          <a:lstStyle/>
          <a:p>
            <a:r>
              <a:rPr lang="fr-FR" sz="1400" b="0" i="0" dirty="0">
                <a:effectLst/>
                <a:latin typeface="Times New Roman" panose="02020603050405020304" pitchFamily="18" charset="0"/>
                <a:cs typeface="Times New Roman" panose="02020603050405020304" pitchFamily="18" charset="0"/>
              </a:rPr>
              <a:t>Sous le Régime français (1534-1760), la majorité des objets sont issus du royaume de France. </a:t>
            </a:r>
          </a:p>
          <a:p>
            <a:r>
              <a:rPr lang="fr-FR" sz="1400" dirty="0">
                <a:latin typeface="Times New Roman" panose="02020603050405020304" pitchFamily="18" charset="0"/>
                <a:cs typeface="Times New Roman" panose="02020603050405020304" pitchFamily="18" charset="0"/>
              </a:rPr>
              <a:t>S</a:t>
            </a:r>
            <a:r>
              <a:rPr lang="fr-FR" sz="1400" b="0" i="0" dirty="0">
                <a:effectLst/>
                <a:latin typeface="Times New Roman" panose="02020603050405020304" pitchFamily="18" charset="0"/>
                <a:cs typeface="Times New Roman" panose="02020603050405020304" pitchFamily="18" charset="0"/>
              </a:rPr>
              <a:t>euls des objets utilitaires, reliés au service de la table, à l’hygiène et à la santé, se rencontrent au Québec. </a:t>
            </a:r>
          </a:p>
          <a:p>
            <a:r>
              <a:rPr lang="fr-FR" sz="1400" b="0" i="0" dirty="0">
                <a:effectLst/>
                <a:latin typeface="Times New Roman" panose="02020603050405020304" pitchFamily="18" charset="0"/>
                <a:cs typeface="Times New Roman" panose="02020603050405020304" pitchFamily="18" charset="0"/>
              </a:rPr>
              <a:t>Les pièces ne résistent pas à une utilisation intensive ni aux hautes températures. De nombreux décors sont sommairement exécutés. Plusieurs glaçures présentent des défauts techniques et se détachent des artefacts. Le déclin est amorcé.</a:t>
            </a:r>
          </a:p>
          <a:p>
            <a:r>
              <a:rPr lang="fr-FR" sz="1400" b="0" i="0" dirty="0">
                <a:effectLst/>
                <a:latin typeface="Times New Roman" panose="02020603050405020304" pitchFamily="18" charset="0"/>
                <a:cs typeface="Times New Roman" panose="02020603050405020304" pitchFamily="18" charset="0"/>
              </a:rPr>
              <a:t> À la fin du XVIII</a:t>
            </a:r>
            <a:r>
              <a:rPr lang="fr-FR" sz="1400" b="0" i="0" baseline="30000" dirty="0">
                <a:effectLst/>
                <a:latin typeface="Times New Roman" panose="02020603050405020304" pitchFamily="18" charset="0"/>
                <a:cs typeface="Times New Roman" panose="02020603050405020304" pitchFamily="18" charset="0"/>
              </a:rPr>
              <a:t>e</a:t>
            </a:r>
            <a:r>
              <a:rPr lang="fr-FR" sz="1400" b="0" i="0" dirty="0">
                <a:effectLst/>
                <a:latin typeface="Times New Roman" panose="02020603050405020304" pitchFamily="18" charset="0"/>
                <a:cs typeface="Times New Roman" panose="02020603050405020304" pitchFamily="18" charset="0"/>
              </a:rPr>
              <a:t> siècle, la faïence n’est plus tendance. Son heure de gloire est passée. Elle cède peu à peu sa place à de nouveaux types de céramique, plus résistants et plus durables.</a:t>
            </a:r>
            <a:endParaRPr lang="en-CA" sz="1400" dirty="0">
              <a:latin typeface="Times New Roman" panose="02020603050405020304" pitchFamily="18" charset="0"/>
              <a:cs typeface="Times New Roman" panose="02020603050405020304" pitchFamily="18" charset="0"/>
            </a:endParaRPr>
          </a:p>
        </p:txBody>
      </p:sp>
      <p:sp>
        <p:nvSpPr>
          <p:cNvPr id="141" name="Freeform: Shape 140">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Oval 142">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3660" y="255756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268" name="Picture 4" descr="greenware pottery by Michel Nicol poterie nouvelle-france by Michel Nicol  Home Page">
            <a:extLst>
              <a:ext uri="{FF2B5EF4-FFF2-40B4-BE49-F238E27FC236}">
                <a16:creationId xmlns:a16="http://schemas.microsoft.com/office/drawing/2014/main" id="{B03D30C1-8EB5-4506-A38C-FB0DF56E8E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45" r="1461" b="4"/>
          <a:stretch/>
        </p:blipFill>
        <p:spPr bwMode="auto">
          <a:xfrm>
            <a:off x="5838252" y="2722161"/>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noFill/>
          <a:extLst>
            <a:ext uri="{909E8E84-426E-40DD-AFC4-6F175D3DCCD1}">
              <a14:hiddenFill xmlns:a14="http://schemas.microsoft.com/office/drawing/2010/main">
                <a:solidFill>
                  <a:srgbClr val="FFFFFF"/>
                </a:solidFill>
              </a14:hiddenFill>
            </a:ext>
          </a:extLst>
        </p:spPr>
      </p:pic>
      <p:pic>
        <p:nvPicPr>
          <p:cNvPr id="11270" name="Picture 6" descr="Alimentation | Musée virtuel de la Nouvelle France">
            <a:extLst>
              <a:ext uri="{FF2B5EF4-FFF2-40B4-BE49-F238E27FC236}">
                <a16:creationId xmlns:a16="http://schemas.microsoft.com/office/drawing/2014/main" id="{80F1814D-5127-4C2E-BBCB-507E71434FB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447" r="6302" b="-3"/>
          <a:stretch/>
        </p:blipFill>
        <p:spPr bwMode="auto">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noFill/>
          <a:extLst>
            <a:ext uri="{909E8E84-426E-40DD-AFC4-6F175D3DCCD1}">
              <a14:hiddenFill xmlns:a14="http://schemas.microsoft.com/office/drawing/2010/main">
                <a:solidFill>
                  <a:srgbClr val="FFFFFF"/>
                </a:solidFill>
              </a14:hiddenFill>
            </a:ext>
          </a:extLst>
        </p:spPr>
      </p:pic>
      <p:sp>
        <p:nvSpPr>
          <p:cNvPr id="145" name="Freeform: Shape 144">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266" name="Picture 2" descr="Musée de la mémoire vivante">
            <a:extLst>
              <a:ext uri="{FF2B5EF4-FFF2-40B4-BE49-F238E27FC236}">
                <a16:creationId xmlns:a16="http://schemas.microsoft.com/office/drawing/2014/main" id="{F60F9735-CF52-4E06-AF76-97645070FD3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2759" b="5"/>
          <a:stretch/>
        </p:blipFill>
        <p:spPr bwMode="auto">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7262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F5ACE-77DA-493B-A5A0-223006400734}"/>
              </a:ext>
            </a:extLst>
          </p:cNvPr>
          <p:cNvSpPr>
            <a:spLocks noGrp="1"/>
          </p:cNvSpPr>
          <p:nvPr>
            <p:ph type="title"/>
          </p:nvPr>
        </p:nvSpPr>
        <p:spPr/>
        <p:txBody>
          <a:bodyPr/>
          <a:lstStyle/>
          <a:p>
            <a:r>
              <a:rPr lang="fr-CA" dirty="0"/>
              <a:t>La Poterie au Québec</a:t>
            </a:r>
          </a:p>
        </p:txBody>
      </p:sp>
      <p:sp>
        <p:nvSpPr>
          <p:cNvPr id="4" name="Rectangle 1">
            <a:extLst>
              <a:ext uri="{FF2B5EF4-FFF2-40B4-BE49-F238E27FC236}">
                <a16:creationId xmlns:a16="http://schemas.microsoft.com/office/drawing/2014/main" id="{66DB498E-8195-4B4E-8979-50C89E0A458C}"/>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5C1BB3DC-DB80-41ED-8415-E3DADF4D17E9}"/>
              </a:ext>
            </a:extLst>
          </p:cNvPr>
          <p:cNvSpPr>
            <a:spLocks noChangeArrowheads="1"/>
          </p:cNvSpPr>
          <p:nvPr/>
        </p:nvSpPr>
        <p:spPr bwMode="auto">
          <a:xfrm>
            <a:off x="1086414" y="1590374"/>
            <a:ext cx="5863627" cy="482184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en-US" sz="2100" b="0" i="0" u="none" strike="noStrike" cap="none" normalizeH="0" baseline="0" dirty="0">
                <a:ln>
                  <a:noFill/>
                </a:ln>
                <a:solidFill>
                  <a:srgbClr val="222222"/>
                </a:solidFill>
                <a:effectLst/>
                <a:latin typeface="inherit"/>
              </a:rPr>
              <a:t>La poterie québécoise, la plus ancienne, a été produite du milieu du 17e siècle au début du 20e siècle.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en-US" sz="2100" b="0" i="0" u="none" strike="noStrike" cap="none" normalizeH="0" baseline="0" dirty="0">
                <a:ln>
                  <a:noFill/>
                </a:ln>
                <a:solidFill>
                  <a:srgbClr val="222222"/>
                </a:solidFill>
                <a:effectLst/>
                <a:latin typeface="inherit"/>
              </a:rPr>
              <a:t>La première poterie québécoise ait été établie en 1655, la Nouvelle-France a importé de la faïence française jusqu'en 1760.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en-US" sz="2100" b="0" i="0" u="none" strike="noStrike" cap="none" normalizeH="0" baseline="0" dirty="0">
                <a:ln>
                  <a:noFill/>
                </a:ln>
                <a:solidFill>
                  <a:srgbClr val="222222"/>
                </a:solidFill>
                <a:effectLst/>
                <a:latin typeface="inherit"/>
              </a:rPr>
              <a:t>Ces importations consistaient principalement en bols, pichets et cruches de base émaillés d'un vernis vert à l'oxyde de cuivre.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en-US" sz="2100" b="0" i="0" u="none" strike="noStrike" cap="none" normalizeH="0" baseline="0" dirty="0">
                <a:ln>
                  <a:noFill/>
                </a:ln>
                <a:solidFill>
                  <a:srgbClr val="222222"/>
                </a:solidFill>
                <a:effectLst/>
                <a:latin typeface="inherit"/>
              </a:rPr>
              <a:t> Les potiers québécois imitaient les formes mais pas la couleur des articles français. Leur poterie avait généralement une glaçure transparente à l'oxyde de plomb, parfois sur une couche de glissement brune qui recouvrait le corps de la poterie. </a:t>
            </a:r>
          </a:p>
        </p:txBody>
      </p:sp>
      <p:pic>
        <p:nvPicPr>
          <p:cNvPr id="2054" name="Picture 6" descr="Alimentation | Musée virtuel de la Nouvelle France">
            <a:extLst>
              <a:ext uri="{FF2B5EF4-FFF2-40B4-BE49-F238E27FC236}">
                <a16:creationId xmlns:a16="http://schemas.microsoft.com/office/drawing/2014/main" id="{687E0D72-3046-4518-B7D7-225156922B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9910" y="228599"/>
            <a:ext cx="3763890" cy="278527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ot de chambre - Répertoire du patrimoine culturel du Québec">
            <a:extLst>
              <a:ext uri="{FF2B5EF4-FFF2-40B4-BE49-F238E27FC236}">
                <a16:creationId xmlns:a16="http://schemas.microsoft.com/office/drawing/2014/main" id="{A68579EF-D82F-40BE-92B4-C377848377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9910" y="3429000"/>
            <a:ext cx="4169773" cy="2785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903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B23A9B-BAFA-4CDE-A56E-4F801C3FE11D}"/>
              </a:ext>
            </a:extLst>
          </p:cNvPr>
          <p:cNvSpPr>
            <a:spLocks noGrp="1"/>
          </p:cNvSpPr>
          <p:nvPr>
            <p:ph type="title"/>
          </p:nvPr>
        </p:nvSpPr>
        <p:spPr>
          <a:xfrm>
            <a:off x="648929" y="557190"/>
            <a:ext cx="5170852" cy="1671564"/>
          </a:xfrm>
        </p:spPr>
        <p:txBody>
          <a:bodyPr>
            <a:normAutofit fontScale="90000"/>
          </a:bodyPr>
          <a:lstStyle/>
          <a:p>
            <a:br>
              <a:rPr lang="en-CA" sz="3700" b="0" i="0" dirty="0">
                <a:effectLst/>
                <a:latin typeface="Georgia" panose="02040502050405020303" pitchFamily="18" charset="0"/>
              </a:rPr>
            </a:br>
            <a:r>
              <a:rPr kumimoji="0" lang="fr-FR" altLang="en-US" sz="4000" b="0" i="0" u="none" strike="noStrike" cap="none" normalizeH="0" baseline="0" dirty="0">
                <a:ln>
                  <a:noFill/>
                </a:ln>
                <a:solidFill>
                  <a:srgbClr val="222222"/>
                </a:solidFill>
                <a:effectLst/>
                <a:latin typeface="inherit"/>
              </a:rPr>
              <a:t>Faïence émaillée d'étain</a:t>
            </a:r>
            <a:r>
              <a:rPr kumimoji="0" lang="fr-FR" altLang="en-US" sz="1100" b="0" i="0" u="none" strike="noStrike" cap="none" normalizeH="0" baseline="0" dirty="0">
                <a:ln>
                  <a:noFill/>
                </a:ln>
                <a:solidFill>
                  <a:schemeClr val="tx1"/>
                </a:solidFill>
                <a:effectLst/>
              </a:rPr>
              <a:t> </a:t>
            </a:r>
            <a:br>
              <a:rPr kumimoji="0" lang="fr-FR" altLang="en-US" sz="3200" b="0" i="0" u="none" strike="noStrike" cap="none" normalizeH="0" baseline="0" dirty="0">
                <a:ln>
                  <a:noFill/>
                </a:ln>
                <a:solidFill>
                  <a:schemeClr val="tx1"/>
                </a:solidFill>
                <a:effectLst/>
                <a:latin typeface="Arial" panose="020B0604020202020204" pitchFamily="34" charset="0"/>
              </a:rPr>
            </a:br>
            <a:br>
              <a:rPr lang="en-CA" sz="3700" b="0" i="0" dirty="0">
                <a:effectLst/>
                <a:latin typeface="Georgia" panose="02040502050405020303" pitchFamily="18" charset="0"/>
              </a:rPr>
            </a:br>
            <a:endParaRPr lang="en-CA" sz="3700" dirty="0"/>
          </a:p>
        </p:txBody>
      </p:sp>
      <p:pic>
        <p:nvPicPr>
          <p:cNvPr id="7" name="Picture 6" descr="A blue and white plate&#10;&#10;Description automatically generated">
            <a:extLst>
              <a:ext uri="{FF2B5EF4-FFF2-40B4-BE49-F238E27FC236}">
                <a16:creationId xmlns:a16="http://schemas.microsoft.com/office/drawing/2014/main" id="{C5833ADB-5001-49A0-ABC4-910D39FF24A5}"/>
              </a:ext>
            </a:extLst>
          </p:cNvPr>
          <p:cNvPicPr>
            <a:picLocks noChangeAspect="1"/>
          </p:cNvPicPr>
          <p:nvPr/>
        </p:nvPicPr>
        <p:blipFill rotWithShape="1">
          <a:blip r:embed="rId3">
            <a:extLst>
              <a:ext uri="{28A0092B-C50C-407E-A947-70E740481C1C}">
                <a14:useLocalDpi xmlns:a14="http://schemas.microsoft.com/office/drawing/2010/main" val="0"/>
              </a:ext>
            </a:extLst>
          </a:blip>
          <a:srcRect l="5326" r="4192" b="1"/>
          <a:stretch/>
        </p:blipFill>
        <p:spPr>
          <a:xfrm>
            <a:off x="6182944" y="557189"/>
            <a:ext cx="5170852" cy="5571898"/>
          </a:xfrm>
          <a:prstGeom prst="rect">
            <a:avLst/>
          </a:prstGeom>
          <a:effectLst/>
        </p:spPr>
      </p:pic>
      <p:sp>
        <p:nvSpPr>
          <p:cNvPr id="9" name="Rectangle 2">
            <a:extLst>
              <a:ext uri="{FF2B5EF4-FFF2-40B4-BE49-F238E27FC236}">
                <a16:creationId xmlns:a16="http://schemas.microsoft.com/office/drawing/2014/main" id="{74ACFA99-E938-4038-8B49-CCE16ACEF5A5}"/>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3">
            <a:extLst>
              <a:ext uri="{FF2B5EF4-FFF2-40B4-BE49-F238E27FC236}">
                <a16:creationId xmlns:a16="http://schemas.microsoft.com/office/drawing/2014/main" id="{39EA6844-F160-4DED-9DE4-C3ADD8FD8A78}"/>
              </a:ext>
            </a:extLst>
          </p:cNvPr>
          <p:cNvSpPr>
            <a:spLocks noGrp="1" noChangeArrowheads="1"/>
          </p:cNvSpPr>
          <p:nvPr>
            <p:ph idx="1"/>
          </p:nvPr>
        </p:nvSpPr>
        <p:spPr bwMode="auto">
          <a:xfrm>
            <a:off x="470780" y="2463533"/>
            <a:ext cx="5358520" cy="360098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fr-FR" altLang="en-US" sz="1800" b="0" i="0" u="none" strike="noStrike" cap="none" normalizeH="0" baseline="0" dirty="0">
                <a:ln>
                  <a:noFill/>
                </a:ln>
                <a:solidFill>
                  <a:srgbClr val="222222"/>
                </a:solidFill>
                <a:effectLst/>
                <a:latin typeface="inherit"/>
                <a:cs typeface="Arial" panose="020B0604020202020204" pitchFamily="34" charset="0"/>
              </a:rPr>
              <a:t>La faïence, ou faïence émaillée et émaillée, est apparue pour la première fois en France au XVIe siècle, atteignant un usage répandu parmi les clients d'élite au cours des XVIIe et début du XVIIIe siècles, avant la création d'usines de porcelaine à pâte molle.</a:t>
            </a:r>
          </a:p>
          <a:p>
            <a:pPr eaLnBrk="0" fontAlgn="base" hangingPunct="0">
              <a:lnSpc>
                <a:spcPct val="100000"/>
              </a:lnSpc>
              <a:spcBef>
                <a:spcPct val="0"/>
              </a:spcBef>
              <a:spcAft>
                <a:spcPct val="0"/>
              </a:spcAft>
            </a:pPr>
            <a:r>
              <a:rPr lang="fr-FR" altLang="en-US" sz="1800" dirty="0">
                <a:solidFill>
                  <a:srgbClr val="222222"/>
                </a:solidFill>
                <a:latin typeface="inherit"/>
                <a:cs typeface="Arial" panose="020B0604020202020204" pitchFamily="34" charset="0"/>
              </a:rPr>
              <a:t>L</a:t>
            </a:r>
            <a:r>
              <a:rPr kumimoji="0" lang="fr-FR" altLang="en-US" sz="1800" b="0" i="0" u="none" strike="noStrike" cap="none" normalizeH="0" baseline="0" dirty="0">
                <a:ln>
                  <a:noFill/>
                </a:ln>
                <a:solidFill>
                  <a:srgbClr val="222222"/>
                </a:solidFill>
                <a:effectLst/>
                <a:latin typeface="inherit"/>
                <a:cs typeface="Arial" panose="020B0604020202020204" pitchFamily="34" charset="0"/>
              </a:rPr>
              <a:t>a faïence française était utilisée à la cour de Louis XIV dans le cadre de repas et d'expositions élaborés, avec des vases à grande échelle incorporés dans les conceptions de jardins baroques de Versailles. </a:t>
            </a:r>
          </a:p>
          <a:p>
            <a:pPr eaLnBrk="0" fontAlgn="base" hangingPunct="0">
              <a:lnSpc>
                <a:spcPct val="100000"/>
              </a:lnSpc>
              <a:spcBef>
                <a:spcPct val="0"/>
              </a:spcBef>
              <a:spcAft>
                <a:spcPct val="0"/>
              </a:spcAft>
            </a:pPr>
            <a:r>
              <a:rPr kumimoji="0" lang="fr-FR" altLang="en-US" sz="1800" b="0" i="0" u="none" strike="noStrike" cap="none" normalizeH="0" baseline="0" dirty="0">
                <a:ln>
                  <a:noFill/>
                </a:ln>
                <a:solidFill>
                  <a:srgbClr val="222222"/>
                </a:solidFill>
                <a:effectLst/>
                <a:latin typeface="inherit"/>
                <a:cs typeface="Arial" panose="020B0604020202020204" pitchFamily="34" charset="0"/>
              </a:rPr>
              <a:t>Des exemples antérieurs de faïence française attestent de la forte influence des artistes de la majolique italienne. </a:t>
            </a:r>
            <a:br>
              <a:rPr kumimoji="0" lang="fr-FR" altLang="en-US" sz="800" b="0" i="0" u="none" strike="noStrike" cap="none" normalizeH="0" baseline="0" dirty="0">
                <a:ln>
                  <a:noFill/>
                </a:ln>
                <a:solidFill>
                  <a:schemeClr val="tx1"/>
                </a:solidFill>
                <a:effectLst/>
              </a:rPr>
            </a:b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46479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4824B0-9444-4A29-AF5A-F652D41F86D3}"/>
              </a:ext>
            </a:extLst>
          </p:cNvPr>
          <p:cNvSpPr>
            <a:spLocks noGrp="1"/>
          </p:cNvSpPr>
          <p:nvPr>
            <p:ph type="title"/>
          </p:nvPr>
        </p:nvSpPr>
        <p:spPr>
          <a:xfrm>
            <a:off x="142043" y="345810"/>
            <a:ext cx="5816719" cy="1509623"/>
          </a:xfrm>
        </p:spPr>
        <p:txBody>
          <a:bodyPr>
            <a:normAutofit/>
          </a:bodyPr>
          <a:lstStyle/>
          <a:p>
            <a:r>
              <a:rPr kumimoji="0" lang="fr-FR" altLang="en-US" sz="4400" b="0" i="0" u="none" strike="noStrike" cap="none" normalizeH="0" baseline="0" dirty="0">
                <a:ln>
                  <a:noFill/>
                </a:ln>
                <a:solidFill>
                  <a:srgbClr val="222222"/>
                </a:solidFill>
                <a:effectLst/>
                <a:latin typeface="inherit"/>
                <a:cs typeface="Arial" panose="020B0604020202020204" pitchFamily="34" charset="0"/>
              </a:rPr>
              <a:t>	Majolique italienne</a:t>
            </a:r>
            <a:endParaRPr lang="en-CA" dirty="0"/>
          </a:p>
        </p:txBody>
      </p:sp>
      <p:sp>
        <p:nvSpPr>
          <p:cNvPr id="77" name="Oval 76">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102" name="Picture 6" descr="Majolica Italy - Ceramics and Pottery Arts and Resources">
            <a:extLst>
              <a:ext uri="{FF2B5EF4-FFF2-40B4-BE49-F238E27FC236}">
                <a16:creationId xmlns:a16="http://schemas.microsoft.com/office/drawing/2014/main" id="{1E254F66-A151-498B-9086-7D487695D0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7110"/>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79" name="Arc 78">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100" name="Picture 4" descr="The History of Italian Majolica - Ruby Lane Blog">
            <a:extLst>
              <a:ext uri="{FF2B5EF4-FFF2-40B4-BE49-F238E27FC236}">
                <a16:creationId xmlns:a16="http://schemas.microsoft.com/office/drawing/2014/main" id="{05D2A4C7-3992-48B6-BB61-11AA7858F5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462" b="8129"/>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
        <p:nvSpPr>
          <p:cNvPr id="6" name="Rectangle 7">
            <a:extLst>
              <a:ext uri="{FF2B5EF4-FFF2-40B4-BE49-F238E27FC236}">
                <a16:creationId xmlns:a16="http://schemas.microsoft.com/office/drawing/2014/main" id="{DB55C41B-B5FF-4A90-B0A9-D7A2FFF1AEF5}"/>
              </a:ext>
            </a:extLst>
          </p:cNvPr>
          <p:cNvSpPr>
            <a:spLocks noChangeArrowheads="1"/>
          </p:cNvSpPr>
          <p:nvPr/>
        </p:nvSpPr>
        <p:spPr bwMode="auto">
          <a:xfrm>
            <a:off x="1238928" y="1963352"/>
            <a:ext cx="4290740" cy="427809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en-US" sz="2100" b="0" i="0" u="none" strike="noStrike" cap="none" normalizeH="0" baseline="0" dirty="0">
                <a:ln>
                  <a:noFill/>
                </a:ln>
                <a:solidFill>
                  <a:srgbClr val="222222"/>
                </a:solidFill>
                <a:effectLst/>
                <a:latin typeface="inherit"/>
                <a:cs typeface="Arial" panose="020B0604020202020204" pitchFamily="34" charset="0"/>
              </a:rPr>
              <a:t>La technique et les dessins de la majolique italienne ont influencé le développement, au début du XVIe siècle, de la faïence française.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en-US" sz="2100" b="0" i="0" u="none" strike="noStrike" cap="none" normalizeH="0" baseline="0" dirty="0">
                <a:ln>
                  <a:noFill/>
                </a:ln>
                <a:solidFill>
                  <a:srgbClr val="222222"/>
                </a:solidFill>
                <a:effectLst/>
                <a:latin typeface="inherit"/>
                <a:cs typeface="Arial" panose="020B0604020202020204" pitchFamily="34" charset="0"/>
              </a:rPr>
              <a:t>Il y avait des potiers italiens à Lyon en 1512 et, à la fin du XVIe siècle, la peinture à la manière d'Urbino y était bien établie.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en-US" sz="2100" b="0" i="0" u="none" strike="noStrike" cap="none" normalizeH="0" baseline="0" dirty="0">
                <a:ln>
                  <a:noFill/>
                </a:ln>
                <a:solidFill>
                  <a:srgbClr val="222222"/>
                </a:solidFill>
                <a:effectLst/>
                <a:latin typeface="inherit"/>
                <a:cs typeface="Arial" panose="020B0604020202020204" pitchFamily="34" charset="0"/>
              </a:rPr>
              <a:t> La faïence était également fabriquée à Rouen, probablement dès 1526, et à Nevers vers la fin du XVIe siècle</a:t>
            </a:r>
            <a:endParaRPr kumimoji="0" lang="fr-FR" altLang="en-US"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en-US" sz="800" b="0" i="0" u="none" strike="noStrike" cap="none" normalizeH="0" baseline="0" dirty="0">
                <a:ln>
                  <a:noFill/>
                </a:ln>
                <a:solidFill>
                  <a:schemeClr val="tx1"/>
                </a:solidFill>
                <a:effectLst/>
              </a:rPr>
            </a:b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21451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154FB74-226F-43FB-B9E4-6778C20E5273}"/>
              </a:ext>
            </a:extLst>
          </p:cNvPr>
          <p:cNvSpPr>
            <a:spLocks noChangeArrowheads="1"/>
          </p:cNvSpPr>
          <p:nvPr/>
        </p:nvSpPr>
        <p:spPr bwMode="auto">
          <a:xfrm>
            <a:off x="680991" y="272895"/>
            <a:ext cx="7113603" cy="654025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fr-FR" altLang="en-US" sz="2100" dirty="0">
                <a:solidFill>
                  <a:srgbClr val="222222"/>
                </a:solidFill>
                <a:latin typeface="inherit"/>
                <a:cs typeface="Arial" panose="020B0604020202020204" pitchFamily="34" charset="0"/>
              </a:rPr>
              <a:t>La </a:t>
            </a:r>
            <a:r>
              <a:rPr kumimoji="0" lang="fr-FR" altLang="en-US" sz="2100" b="0" i="0" u="none" strike="noStrike" cap="none" normalizeH="0" baseline="0" dirty="0">
                <a:ln>
                  <a:noFill/>
                </a:ln>
                <a:solidFill>
                  <a:srgbClr val="222222"/>
                </a:solidFill>
                <a:effectLst/>
                <a:latin typeface="inherit"/>
                <a:cs typeface="Arial" panose="020B0604020202020204" pitchFamily="34" charset="0"/>
              </a:rPr>
              <a:t>faïence peut être créée à partir d'un large mélange d'argiles, et se distingue avant tout par la couleur blanche opaque laiteuse obtenue par l'ajout d'oxyde d'étain à la glaçure.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en-US" sz="2100" b="0" i="0" u="none" strike="noStrike" cap="none" normalizeH="0" baseline="0" dirty="0">
                <a:ln>
                  <a:noFill/>
                </a:ln>
                <a:solidFill>
                  <a:srgbClr val="222222"/>
                </a:solidFill>
                <a:effectLst/>
                <a:latin typeface="inherit"/>
                <a:cs typeface="Arial" panose="020B0604020202020204" pitchFamily="34" charset="0"/>
              </a:rPr>
              <a:t>La faïence française est généralement divisée en deux types. </a:t>
            </a:r>
            <a:r>
              <a:rPr kumimoji="0" lang="fr-FR" altLang="en-US" sz="2100" b="1" i="0" u="none" strike="noStrike" cap="none" normalizeH="0" baseline="0" dirty="0">
                <a:ln>
                  <a:noFill/>
                </a:ln>
                <a:solidFill>
                  <a:srgbClr val="222222"/>
                </a:solidFill>
                <a:effectLst/>
                <a:latin typeface="inherit"/>
                <a:cs typeface="Arial" panose="020B0604020202020204" pitchFamily="34" charset="0"/>
              </a:rPr>
              <a:t>Grand feu </a:t>
            </a:r>
            <a:r>
              <a:rPr kumimoji="0" lang="fr-FR" altLang="en-US" sz="2100" b="0" i="0" u="none" strike="noStrike" cap="none" normalizeH="0" baseline="0" dirty="0">
                <a:ln>
                  <a:noFill/>
                </a:ln>
                <a:solidFill>
                  <a:srgbClr val="222222"/>
                </a:solidFill>
                <a:effectLst/>
                <a:latin typeface="inherit"/>
                <a:cs typeface="Arial" panose="020B0604020202020204" pitchFamily="34" charset="0"/>
              </a:rPr>
              <a:t>décrit des pièces qui ont été décorées de glaçure et d'oxydes métalliques avant d'être cuites une seule fois à une température élevée d'environ 1650 ° F (900 ° C). La faïence de </a:t>
            </a:r>
            <a:r>
              <a:rPr kumimoji="0" lang="fr-FR" altLang="en-US" sz="2100" b="1" i="0" u="none" strike="noStrike" cap="none" normalizeH="0" baseline="0" dirty="0">
                <a:ln>
                  <a:noFill/>
                </a:ln>
                <a:solidFill>
                  <a:srgbClr val="222222"/>
                </a:solidFill>
                <a:effectLst/>
                <a:latin typeface="inherit"/>
                <a:cs typeface="Arial" panose="020B0604020202020204" pitchFamily="34" charset="0"/>
              </a:rPr>
              <a:t>petit feu</a:t>
            </a:r>
            <a:r>
              <a:rPr kumimoji="0" lang="fr-FR" altLang="en-US" sz="2100" b="0" i="0" u="none" strike="noStrike" cap="none" normalizeH="0" baseline="0" dirty="0">
                <a:ln>
                  <a:noFill/>
                </a:ln>
                <a:solidFill>
                  <a:srgbClr val="222222"/>
                </a:solidFill>
                <a:effectLst/>
                <a:latin typeface="inherit"/>
                <a:cs typeface="Arial" panose="020B0604020202020204" pitchFamily="34" charset="0"/>
              </a:rPr>
              <a:t>, développée dans la seconde moitié du XVIIIe siècle, fait référence à un procédé par lequel le corps d'argile est cuit avant d'être glacé et décoré avec des oxydes métalliques puis cuit à nouveau à une température plus basse; les pièces peuvent également passer par une troisième cuisson.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en-US" sz="2100" b="0" i="0" u="none" strike="noStrike" cap="none" normalizeH="0" baseline="0" dirty="0">
                <a:ln>
                  <a:noFill/>
                </a:ln>
                <a:solidFill>
                  <a:srgbClr val="222222"/>
                </a:solidFill>
                <a:effectLst/>
                <a:latin typeface="inherit"/>
                <a:cs typeface="Arial" panose="020B0604020202020204" pitchFamily="34" charset="0"/>
              </a:rPr>
              <a:t> Les pièces Grand Feu ont une palette de couleurs plus limitée qui se compose de bleu, jaune, marron-violet et vert. En revanche, la température de cuisson plus basse de la faïence petit feu a permis à la fois une plus grande précision dans les techniques de peinture et une variété dans la gamme de couleurs.</a:t>
            </a:r>
            <a:endParaRPr kumimoji="0" lang="fr-FR" altLang="en-US"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en-US" sz="800" b="0" i="0" u="none" strike="noStrike" cap="none" normalizeH="0" baseline="0" dirty="0">
                <a:ln>
                  <a:noFill/>
                </a:ln>
                <a:solidFill>
                  <a:schemeClr val="tx1"/>
                </a:solidFill>
                <a:effectLst/>
              </a:rPr>
            </a:b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pic>
        <p:nvPicPr>
          <p:cNvPr id="5125" name="Picture 5" descr="Image">
            <a:extLst>
              <a:ext uri="{FF2B5EF4-FFF2-40B4-BE49-F238E27FC236}">
                <a16:creationId xmlns:a16="http://schemas.microsoft.com/office/drawing/2014/main" id="{8126EFE1-75B7-4E78-ABA0-AB38AF9EE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0467" y="481263"/>
            <a:ext cx="4145406" cy="2764986"/>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Image">
            <a:extLst>
              <a:ext uri="{FF2B5EF4-FFF2-40B4-BE49-F238E27FC236}">
                <a16:creationId xmlns:a16="http://schemas.microsoft.com/office/drawing/2014/main" id="{37B0EDDB-2A4D-4109-B1D1-7748BD89DA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5851" y="3611752"/>
            <a:ext cx="3874637" cy="2584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504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DAF93-DBC2-4AB1-AA51-7FF98EE007B0}"/>
              </a:ext>
            </a:extLst>
          </p:cNvPr>
          <p:cNvSpPr>
            <a:spLocks noGrp="1"/>
          </p:cNvSpPr>
          <p:nvPr>
            <p:ph type="title"/>
          </p:nvPr>
        </p:nvSpPr>
        <p:spPr/>
        <p:txBody>
          <a:bodyPr/>
          <a:lstStyle/>
          <a:p>
            <a:r>
              <a:rPr kumimoji="0" lang="fr-FR" altLang="en-US" sz="4400" b="0" i="0" u="none" strike="noStrike" cap="none" normalizeH="0" baseline="0" dirty="0">
                <a:ln>
                  <a:noFill/>
                </a:ln>
                <a:solidFill>
                  <a:srgbClr val="222222"/>
                </a:solidFill>
                <a:effectLst/>
                <a:latin typeface="inherit"/>
                <a:cs typeface="Arial" panose="020B0604020202020204" pitchFamily="34" charset="0"/>
              </a:rPr>
              <a:t>Madame de Pompadour</a:t>
            </a:r>
            <a:endParaRPr lang="en-CA" dirty="0"/>
          </a:p>
        </p:txBody>
      </p:sp>
      <p:sp>
        <p:nvSpPr>
          <p:cNvPr id="3" name="Content Placeholder 2">
            <a:extLst>
              <a:ext uri="{FF2B5EF4-FFF2-40B4-BE49-F238E27FC236}">
                <a16:creationId xmlns:a16="http://schemas.microsoft.com/office/drawing/2014/main" id="{E4404050-6F96-4A5B-9872-691940425931}"/>
              </a:ext>
            </a:extLst>
          </p:cNvPr>
          <p:cNvSpPr>
            <a:spLocks noGrp="1"/>
          </p:cNvSpPr>
          <p:nvPr>
            <p:ph idx="1"/>
          </p:nvPr>
        </p:nvSpPr>
        <p:spPr/>
        <p:txBody>
          <a:bodyPr>
            <a:normAutofit/>
          </a:bodyPr>
          <a:lstStyle/>
          <a:p>
            <a:r>
              <a:rPr lang="en-CA" dirty="0"/>
              <a:t>Influence </a:t>
            </a:r>
            <a:r>
              <a:rPr lang="en-CA" dirty="0" err="1"/>
              <a:t>Francais</a:t>
            </a:r>
            <a:r>
              <a:rPr lang="en-CA" dirty="0"/>
              <a:t>: </a:t>
            </a:r>
          </a:p>
        </p:txBody>
      </p:sp>
      <p:sp>
        <p:nvSpPr>
          <p:cNvPr id="4" name="Rectangle 1">
            <a:extLst>
              <a:ext uri="{FF2B5EF4-FFF2-40B4-BE49-F238E27FC236}">
                <a16:creationId xmlns:a16="http://schemas.microsoft.com/office/drawing/2014/main" id="{CBD67F1A-6FF8-4A9D-8E0E-0936D9AB5E69}"/>
              </a:ext>
            </a:extLst>
          </p:cNvPr>
          <p:cNvSpPr>
            <a:spLocks noChangeArrowheads="1"/>
          </p:cNvSpPr>
          <p:nvPr/>
        </p:nvSpPr>
        <p:spPr bwMode="auto">
          <a:xfrm>
            <a:off x="958788" y="2648836"/>
            <a:ext cx="8052047" cy="330859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en-US" sz="2100" b="0" i="0" u="none" strike="noStrike" cap="none" normalizeH="0" baseline="0" dirty="0">
                <a:ln>
                  <a:noFill/>
                </a:ln>
                <a:solidFill>
                  <a:srgbClr val="222222"/>
                </a:solidFill>
                <a:effectLst/>
                <a:latin typeface="inherit"/>
                <a:cs typeface="Arial" panose="020B0604020202020204" pitchFamily="34" charset="0"/>
              </a:rPr>
              <a:t>Pourtant, le goût des formes rustiques de la faïence française demeure. A la mort de Madame de Pompadour en 1764, on découvrit qu'elle possédait plus de 350 pièces de faïence, dont des plats bleus et blancs avec ses armoiries de </a:t>
            </a:r>
            <a:r>
              <a:rPr kumimoji="0" lang="fr-FR" altLang="en-US" sz="2100" b="0" i="0" u="none" strike="noStrike" cap="none" normalizeH="0" baseline="0" dirty="0" err="1">
                <a:ln>
                  <a:noFill/>
                </a:ln>
                <a:solidFill>
                  <a:srgbClr val="222222"/>
                </a:solidFill>
                <a:effectLst/>
                <a:latin typeface="inherit"/>
                <a:cs typeface="Arial" panose="020B0604020202020204" pitchFamily="34" charset="0"/>
              </a:rPr>
              <a:t>Moustiers</a:t>
            </a:r>
            <a:r>
              <a:rPr kumimoji="0" lang="fr-FR" altLang="en-US" sz="2100" b="0" i="0" u="none" strike="noStrike" cap="none" normalizeH="0" baseline="0" dirty="0">
                <a:ln>
                  <a:noFill/>
                </a:ln>
                <a:solidFill>
                  <a:srgbClr val="222222"/>
                </a:solidFill>
                <a:effectLst/>
                <a:latin typeface="inherit"/>
                <a:cs typeface="Arial" panose="020B0604020202020204" pitchFamily="34" charset="0"/>
              </a:rPr>
              <a: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en-US" sz="2100" b="0" i="0" u="none" strike="noStrike" cap="none" normalizeH="0" baseline="0" dirty="0">
                <a:ln>
                  <a:noFill/>
                </a:ln>
                <a:solidFill>
                  <a:srgbClr val="222222"/>
                </a:solidFill>
                <a:effectLst/>
                <a:latin typeface="inherit"/>
                <a:cs typeface="Arial" panose="020B0604020202020204" pitchFamily="34" charset="0"/>
              </a:rPr>
              <a:t> Malgré sa préférence pour les vases en céladon craquelé encastrés dans des montures extravagantes en bronze doré rococo et des vases exotiques d'éléphants roses, cet amoureux consommé des belles choses semble avoir savouré le simple plaisir d'un dîner servi sur un plat en faïence bleu et blanc, plutôt que sur un plateau d'argent.</a:t>
            </a:r>
            <a:endParaRPr kumimoji="0" lang="fr-FR" altLang="en-US"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en-US" sz="800" b="0" i="0" u="none" strike="noStrike" cap="none" normalizeH="0" baseline="0" dirty="0">
                <a:ln>
                  <a:noFill/>
                </a:ln>
                <a:solidFill>
                  <a:schemeClr val="tx1"/>
                </a:solidFill>
                <a:effectLst/>
              </a:rPr>
            </a:b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pic>
        <p:nvPicPr>
          <p:cNvPr id="6147" name="Picture 3" descr="Happy 298th Birthday Madame de Pompadour – Waldina">
            <a:extLst>
              <a:ext uri="{FF2B5EF4-FFF2-40B4-BE49-F238E27FC236}">
                <a16:creationId xmlns:a16="http://schemas.microsoft.com/office/drawing/2014/main" id="{FC896F1B-11AC-46FD-9047-A985F94C6B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1917" y="120402"/>
            <a:ext cx="2603224" cy="3308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004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9047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9B38642C-62C4-4E31-A5D3-BB1DD8CA3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583" cy="6858478"/>
          </a:xfrm>
          <a:custGeom>
            <a:avLst/>
            <a:gdLst>
              <a:gd name="connsiteX0" fmla="*/ 0 w 8663583"/>
              <a:gd name="connsiteY0" fmla="*/ 0 h 6858478"/>
              <a:gd name="connsiteX1" fmla="*/ 480486 w 8663583"/>
              <a:gd name="connsiteY1" fmla="*/ 0 h 6858478"/>
              <a:gd name="connsiteX2" fmla="*/ 4415403 w 8663583"/>
              <a:gd name="connsiteY2" fmla="*/ 0 h 6858478"/>
              <a:gd name="connsiteX3" fmla="*/ 5481631 w 8663583"/>
              <a:gd name="connsiteY3" fmla="*/ 0 h 6858478"/>
              <a:gd name="connsiteX4" fmla="*/ 5487208 w 8663583"/>
              <a:gd name="connsiteY4" fmla="*/ 0 h 6858478"/>
              <a:gd name="connsiteX5" fmla="*/ 8663583 w 8663583"/>
              <a:gd name="connsiteY5" fmla="*/ 6858478 h 6858478"/>
              <a:gd name="connsiteX6" fmla="*/ 1239028 w 8663583"/>
              <a:gd name="connsiteY6" fmla="*/ 6858478 h 6858478"/>
              <a:gd name="connsiteX7" fmla="*/ 1239288 w 8663583"/>
              <a:gd name="connsiteY7" fmla="*/ 6857916 h 6858478"/>
              <a:gd name="connsiteX8" fmla="*/ 480486 w 8663583"/>
              <a:gd name="connsiteY8" fmla="*/ 6857916 h 6858478"/>
              <a:gd name="connsiteX9" fmla="*/ 480486 w 8663583"/>
              <a:gd name="connsiteY9" fmla="*/ 6858000 h 6858478"/>
              <a:gd name="connsiteX10" fmla="*/ 0 w 8663583"/>
              <a:gd name="connsiteY10"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3583" h="6858478">
                <a:moveTo>
                  <a:pt x="0" y="0"/>
                </a:moveTo>
                <a:lnTo>
                  <a:pt x="480486" y="0"/>
                </a:lnTo>
                <a:lnTo>
                  <a:pt x="4415403" y="0"/>
                </a:lnTo>
                <a:lnTo>
                  <a:pt x="5481631" y="0"/>
                </a:lnTo>
                <a:lnTo>
                  <a:pt x="5487208" y="0"/>
                </a:lnTo>
                <a:lnTo>
                  <a:pt x="8663583" y="6858478"/>
                </a:lnTo>
                <a:lnTo>
                  <a:pt x="1239028" y="6858478"/>
                </a:lnTo>
                <a:lnTo>
                  <a:pt x="1239288" y="6857916"/>
                </a:lnTo>
                <a:lnTo>
                  <a:pt x="480486" y="6857916"/>
                </a:lnTo>
                <a:lnTo>
                  <a:pt x="480486"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A9F66240-8C38-4069-A5C9-2D3FCD97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234957" cy="6858478"/>
          </a:xfrm>
          <a:custGeom>
            <a:avLst/>
            <a:gdLst>
              <a:gd name="connsiteX0" fmla="*/ 156905 w 8234957"/>
              <a:gd name="connsiteY0" fmla="*/ 0 h 6858478"/>
              <a:gd name="connsiteX1" fmla="*/ 3986777 w 8234957"/>
              <a:gd name="connsiteY1" fmla="*/ 0 h 6858478"/>
              <a:gd name="connsiteX2" fmla="*/ 5053005 w 8234957"/>
              <a:gd name="connsiteY2" fmla="*/ 0 h 6858478"/>
              <a:gd name="connsiteX3" fmla="*/ 5058582 w 8234957"/>
              <a:gd name="connsiteY3" fmla="*/ 0 h 6858478"/>
              <a:gd name="connsiteX4" fmla="*/ 8234957 w 8234957"/>
              <a:gd name="connsiteY4" fmla="*/ 6858478 h 6858478"/>
              <a:gd name="connsiteX5" fmla="*/ 810402 w 8234957"/>
              <a:gd name="connsiteY5" fmla="*/ 6858478 h 6858478"/>
              <a:gd name="connsiteX6" fmla="*/ 810662 w 8234957"/>
              <a:gd name="connsiteY6" fmla="*/ 6857916 h 6858478"/>
              <a:gd name="connsiteX7" fmla="*/ 156905 w 8234957"/>
              <a:gd name="connsiteY7" fmla="*/ 6857916 h 6858478"/>
              <a:gd name="connsiteX8" fmla="*/ 156905 w 8234957"/>
              <a:gd name="connsiteY8" fmla="*/ 6858478 h 6858478"/>
              <a:gd name="connsiteX9" fmla="*/ 0 w 8234957"/>
              <a:gd name="connsiteY9" fmla="*/ 6858478 h 6858478"/>
              <a:gd name="connsiteX10" fmla="*/ 0 w 8234957"/>
              <a:gd name="connsiteY10" fmla="*/ 479 h 6858478"/>
              <a:gd name="connsiteX11" fmla="*/ 156905 w 8234957"/>
              <a:gd name="connsiteY11" fmla="*/ 479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34957" h="6858478">
                <a:moveTo>
                  <a:pt x="156905" y="0"/>
                </a:moveTo>
                <a:lnTo>
                  <a:pt x="3986777" y="0"/>
                </a:lnTo>
                <a:lnTo>
                  <a:pt x="5053005" y="0"/>
                </a:lnTo>
                <a:lnTo>
                  <a:pt x="5058582" y="0"/>
                </a:lnTo>
                <a:lnTo>
                  <a:pt x="8234957" y="6858478"/>
                </a:lnTo>
                <a:lnTo>
                  <a:pt x="810402" y="6858478"/>
                </a:lnTo>
                <a:lnTo>
                  <a:pt x="810662" y="6857916"/>
                </a:lnTo>
                <a:lnTo>
                  <a:pt x="156905" y="6857916"/>
                </a:lnTo>
                <a:lnTo>
                  <a:pt x="156905" y="6858478"/>
                </a:lnTo>
                <a:lnTo>
                  <a:pt x="0" y="6858478"/>
                </a:lnTo>
                <a:lnTo>
                  <a:pt x="0" y="479"/>
                </a:lnTo>
                <a:lnTo>
                  <a:pt x="15690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FEA7C98-265A-4FD6-A930-6158D01F0E4F}"/>
              </a:ext>
            </a:extLst>
          </p:cNvPr>
          <p:cNvSpPr>
            <a:spLocks noGrp="1"/>
          </p:cNvSpPr>
          <p:nvPr>
            <p:ph type="title"/>
          </p:nvPr>
        </p:nvSpPr>
        <p:spPr>
          <a:xfrm>
            <a:off x="804672" y="365125"/>
            <a:ext cx="4378881" cy="1325563"/>
          </a:xfrm>
        </p:spPr>
        <p:txBody>
          <a:bodyPr>
            <a:normAutofit/>
          </a:bodyPr>
          <a:lstStyle/>
          <a:p>
            <a:r>
              <a:rPr lang="fr-FR" b="0" i="0" dirty="0">
                <a:effectLst/>
                <a:latin typeface="arial" panose="020B0604020202020204" pitchFamily="34" charset="0"/>
              </a:rPr>
              <a:t>18ème siècle</a:t>
            </a:r>
            <a:endParaRPr lang="en-CA" dirty="0"/>
          </a:p>
        </p:txBody>
      </p:sp>
      <p:sp>
        <p:nvSpPr>
          <p:cNvPr id="3" name="Content Placeholder 2">
            <a:extLst>
              <a:ext uri="{FF2B5EF4-FFF2-40B4-BE49-F238E27FC236}">
                <a16:creationId xmlns:a16="http://schemas.microsoft.com/office/drawing/2014/main" id="{DF6FDC29-3264-4D33-958A-1188307F1149}"/>
              </a:ext>
            </a:extLst>
          </p:cNvPr>
          <p:cNvSpPr>
            <a:spLocks noGrp="1"/>
          </p:cNvSpPr>
          <p:nvPr>
            <p:ph idx="1"/>
          </p:nvPr>
        </p:nvSpPr>
        <p:spPr>
          <a:xfrm>
            <a:off x="804672" y="2020824"/>
            <a:ext cx="5076090" cy="4151376"/>
          </a:xfrm>
        </p:spPr>
        <p:txBody>
          <a:bodyPr>
            <a:normAutofit/>
          </a:bodyPr>
          <a:lstStyle/>
          <a:p>
            <a:r>
              <a:rPr lang="fr-FR" sz="2000" b="0" i="0" dirty="0">
                <a:effectLst/>
                <a:latin typeface="arial" panose="020B0604020202020204" pitchFamily="34" charset="0"/>
              </a:rPr>
              <a:t>Les repas étaient un moment important pour les manifestations de richesse et de statut social au début de la période moderne.</a:t>
            </a:r>
          </a:p>
          <a:p>
            <a:r>
              <a:rPr lang="fr-FR" sz="2000" b="0" i="0" dirty="0">
                <a:effectLst/>
                <a:latin typeface="arial" panose="020B0604020202020204" pitchFamily="34" charset="0"/>
              </a:rPr>
              <a:t>En visite à Montréal en 1749, les colons d'élite de la Nouvelle-France possédaient une variété d'objets en céramique sur lesquels servir de tout, des soupes et ragoûts aux viandes et desserts.</a:t>
            </a:r>
            <a:endParaRPr lang="en-CA" sz="2000" dirty="0"/>
          </a:p>
        </p:txBody>
      </p:sp>
      <p:pic>
        <p:nvPicPr>
          <p:cNvPr id="12292" name="Picture 4" descr="Image">
            <a:extLst>
              <a:ext uri="{FF2B5EF4-FFF2-40B4-BE49-F238E27FC236}">
                <a16:creationId xmlns:a16="http://schemas.microsoft.com/office/drawing/2014/main" id="{B8D94E85-3C6D-4099-AB32-67A5B6A9558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06802" y="433067"/>
            <a:ext cx="4772455" cy="2684505"/>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Image">
            <a:extLst>
              <a:ext uri="{FF2B5EF4-FFF2-40B4-BE49-F238E27FC236}">
                <a16:creationId xmlns:a16="http://schemas.microsoft.com/office/drawing/2014/main" id="{DA6F94E6-59F1-4B51-A3CA-25594341C6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29" b="19665"/>
          <a:stretch/>
        </p:blipFill>
        <p:spPr bwMode="auto">
          <a:xfrm>
            <a:off x="8307813" y="3673347"/>
            <a:ext cx="3571444" cy="1925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36708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7" descr="À la découverte du métier de potier | Chambly Express">
            <a:extLst>
              <a:ext uri="{FF2B5EF4-FFF2-40B4-BE49-F238E27FC236}">
                <a16:creationId xmlns:a16="http://schemas.microsoft.com/office/drawing/2014/main" id="{04B84C4E-98F5-414A-94E9-4840C4D7E8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8151"/>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1033" name="Picture 9" descr="Comment travailler l'argile pour faire de magnifiques poteries | Trucs  pratiques">
            <a:extLst>
              <a:ext uri="{FF2B5EF4-FFF2-40B4-BE49-F238E27FC236}">
                <a16:creationId xmlns:a16="http://schemas.microsoft.com/office/drawing/2014/main" id="{F48787A3-44C0-4B12-BD67-E25E7D7BD3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952" r="-2" b="20314"/>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80" name="Freeform: Shape 79">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2" name="Freeform: Shape 81">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C2F6F5E-17BE-4286-A30A-A2C58439A023}"/>
              </a:ext>
            </a:extLst>
          </p:cNvPr>
          <p:cNvSpPr>
            <a:spLocks noGrp="1"/>
          </p:cNvSpPr>
          <p:nvPr>
            <p:ph type="title"/>
          </p:nvPr>
        </p:nvSpPr>
        <p:spPr>
          <a:xfrm>
            <a:off x="448056" y="859536"/>
            <a:ext cx="4832802" cy="1243584"/>
          </a:xfrm>
        </p:spPr>
        <p:txBody>
          <a:bodyPr>
            <a:normAutofit/>
          </a:bodyPr>
          <a:lstStyle/>
          <a:p>
            <a:r>
              <a:rPr lang="fr-CA" sz="3400" b="1"/>
              <a:t>Définition de Céramique</a:t>
            </a:r>
          </a:p>
        </p:txBody>
      </p:sp>
      <p:sp>
        <p:nvSpPr>
          <p:cNvPr id="84" name="Rectangle 83">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6" name="Rectangle 85">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Rectangle 87">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Rectangle 2">
            <a:extLst>
              <a:ext uri="{FF2B5EF4-FFF2-40B4-BE49-F238E27FC236}">
                <a16:creationId xmlns:a16="http://schemas.microsoft.com/office/drawing/2014/main" id="{FC1A11EF-15E8-4B63-A415-A256A1937EBD}"/>
              </a:ext>
            </a:extLst>
          </p:cNvPr>
          <p:cNvSpPr>
            <a:spLocks noGrp="1" noChangeArrowheads="1"/>
          </p:cNvSpPr>
          <p:nvPr>
            <p:ph idx="1"/>
          </p:nvPr>
        </p:nvSpPr>
        <p:spPr bwMode="auto">
          <a:xfrm>
            <a:off x="448056" y="2512611"/>
            <a:ext cx="4832803" cy="3664351"/>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None/>
              <a:tabLst/>
            </a:pPr>
            <a:r>
              <a:rPr kumimoji="0" lang="fr-FR" altLang="en-US" sz="2000" b="0" i="0" u="none" strike="noStrike" cap="none" normalizeH="0" baseline="0" dirty="0">
                <a:ln>
                  <a:noFill/>
                </a:ln>
                <a:effectLst/>
                <a:latin typeface="inherit"/>
                <a:cs typeface="Arial" panose="020B0604020202020204" pitchFamily="34" charset="0"/>
              </a:rPr>
              <a:t>Un terme utilisé pour décrire tout article en argile.</a:t>
            </a:r>
          </a:p>
          <a:p>
            <a:pPr marL="0" marR="0" lvl="0" indent="0" defTabSz="914400" rtl="0" eaLnBrk="0" fontAlgn="base" latinLnBrk="0" hangingPunct="0">
              <a:spcBef>
                <a:spcPct val="0"/>
              </a:spcBef>
              <a:spcAft>
                <a:spcPts val="600"/>
              </a:spcAft>
              <a:buClrTx/>
              <a:buSzTx/>
              <a:buFontTx/>
              <a:buNone/>
              <a:tabLst/>
            </a:pPr>
            <a:endParaRPr kumimoji="0" lang="fr-FR" altLang="en-US" sz="2000" b="0" i="0" u="none" strike="noStrike" cap="none" normalizeH="0" baseline="0" dirty="0">
              <a:ln>
                <a:noFill/>
              </a:ln>
              <a:effectLst/>
              <a:latin typeface="Arial" panose="020B0604020202020204" pitchFamily="34" charset="0"/>
              <a:cs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br>
              <a:rPr kumimoji="0" lang="fr-FR" altLang="en-US" sz="2000" b="0" i="0" u="none" strike="noStrike" cap="none" normalizeH="0" baseline="0" dirty="0">
                <a:ln>
                  <a:noFill/>
                </a:ln>
                <a:effectLst/>
              </a:rPr>
            </a:br>
            <a:endParaRPr kumimoji="0" lang="fr-FR" altLang="en-US" sz="2000" b="0" i="0" u="none" strike="noStrike" cap="none" normalizeH="0" baseline="0" dirty="0">
              <a:ln>
                <a:noFill/>
              </a:ln>
              <a:effectLst/>
              <a:latin typeface="Arial" panose="020B0604020202020204" pitchFamily="34" charset="0"/>
            </a:endParaRPr>
          </a:p>
        </p:txBody>
      </p:sp>
      <p:sp>
        <p:nvSpPr>
          <p:cNvPr id="8" name="Rectangle 5">
            <a:extLst>
              <a:ext uri="{FF2B5EF4-FFF2-40B4-BE49-F238E27FC236}">
                <a16:creationId xmlns:a16="http://schemas.microsoft.com/office/drawing/2014/main" id="{C7B66A31-D715-4A51-910C-52F556E1526E}"/>
              </a:ext>
            </a:extLst>
          </p:cNvPr>
          <p:cNvSpPr>
            <a:spLocks noChangeArrowheads="1"/>
          </p:cNvSpPr>
          <p:nvPr/>
        </p:nvSpPr>
        <p:spPr bwMode="auto">
          <a:xfrm>
            <a:off x="667160" y="3318617"/>
            <a:ext cx="4215865" cy="320087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285750" indent="-285750" eaLnBrk="0" fontAlgn="base" hangingPunct="0">
              <a:spcBef>
                <a:spcPct val="0"/>
              </a:spcBef>
              <a:spcAft>
                <a:spcPts val="600"/>
              </a:spcAft>
              <a:buFont typeface="Arial" panose="020B0604020202020204" pitchFamily="34" charset="0"/>
              <a:buChar char="•"/>
            </a:pPr>
            <a:r>
              <a:rPr lang="fr-FR" altLang="en-US" dirty="0">
                <a:solidFill>
                  <a:srgbClr val="222222"/>
                </a:solidFill>
                <a:latin typeface="inherit"/>
                <a:cs typeface="Arial" panose="020B0604020202020204" pitchFamily="34" charset="0"/>
              </a:rPr>
              <a:t>Les peuples autochtones bien avant produisent de la poterie depuis bien avant l'arriver des français.</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fr-FR" altLang="en-US" b="0" i="0" u="none" strike="noStrike" cap="none" normalizeH="0" baseline="0" dirty="0">
                <a:ln>
                  <a:noFill/>
                </a:ln>
                <a:solidFill>
                  <a:srgbClr val="222222"/>
                </a:solidFill>
                <a:effectLst/>
                <a:latin typeface="inherit"/>
                <a:cs typeface="Arial" panose="020B0604020202020204" pitchFamily="34" charset="0"/>
              </a:rPr>
              <a:t>La poterie utilitaire en terre cuite est produite par les Européens au Canada depuis le milieu du 17e siècle</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fr-FR" altLang="en-US" b="0" i="0" u="none" strike="noStrike" cap="none" normalizeH="0" baseline="0" dirty="0">
                <a:ln>
                  <a:noFill/>
                </a:ln>
                <a:solidFill>
                  <a:srgbClr val="222222"/>
                </a:solidFill>
                <a:effectLst/>
                <a:latin typeface="inherit"/>
                <a:cs typeface="Arial" panose="020B0604020202020204" pitchFamily="34" charset="0"/>
              </a:rPr>
              <a:t>La poterie utilitaire était la forme la plus largement utilisée de récipients car, étant faite d'argile locale, elle était peu coûteuse et facilement remplaçable. </a:t>
            </a:r>
            <a:br>
              <a:rPr kumimoji="0" lang="fr-FR" altLang="en-US" sz="800" b="0" i="0" u="none" strike="noStrike" cap="none" normalizeH="0" baseline="0" dirty="0">
                <a:ln>
                  <a:noFill/>
                </a:ln>
                <a:solidFill>
                  <a:schemeClr val="tx1"/>
                </a:solidFill>
                <a:effectLst/>
              </a:rPr>
            </a:b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88101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A6B5E-D357-4CD8-9889-F15DE5229C6E}"/>
              </a:ext>
            </a:extLst>
          </p:cNvPr>
          <p:cNvSpPr>
            <a:spLocks noGrp="1"/>
          </p:cNvSpPr>
          <p:nvPr>
            <p:ph type="title"/>
          </p:nvPr>
        </p:nvSpPr>
        <p:spPr/>
        <p:txBody>
          <a:bodyPr/>
          <a:lstStyle/>
          <a:p>
            <a:r>
              <a:rPr lang="fr-FR" b="0" i="0" dirty="0">
                <a:effectLst/>
                <a:latin typeface="arial" panose="020B0604020202020204" pitchFamily="34" charset="0"/>
              </a:rPr>
              <a:t>18ème siècle</a:t>
            </a:r>
            <a:endParaRPr lang="en-CA" dirty="0"/>
          </a:p>
        </p:txBody>
      </p:sp>
      <p:sp>
        <p:nvSpPr>
          <p:cNvPr id="3" name="Content Placeholder 2">
            <a:extLst>
              <a:ext uri="{FF2B5EF4-FFF2-40B4-BE49-F238E27FC236}">
                <a16:creationId xmlns:a16="http://schemas.microsoft.com/office/drawing/2014/main" id="{5290BB09-2117-46D3-859D-759C6AAD540C}"/>
              </a:ext>
            </a:extLst>
          </p:cNvPr>
          <p:cNvSpPr>
            <a:spLocks noGrp="1"/>
          </p:cNvSpPr>
          <p:nvPr>
            <p:ph idx="1"/>
          </p:nvPr>
        </p:nvSpPr>
        <p:spPr>
          <a:xfrm>
            <a:off x="838200" y="1825625"/>
            <a:ext cx="3574002" cy="4122414"/>
          </a:xfrm>
        </p:spPr>
        <p:txBody>
          <a:bodyPr>
            <a:normAutofit/>
          </a:bodyPr>
          <a:lstStyle/>
          <a:p>
            <a:pPr marL="0" indent="0">
              <a:buNone/>
            </a:pPr>
            <a:r>
              <a:rPr lang="fr-FR" sz="2400" b="0" i="0" dirty="0">
                <a:solidFill>
                  <a:srgbClr val="222222"/>
                </a:solidFill>
                <a:effectLst/>
                <a:latin typeface="Times New Roman" panose="02020603050405020304" pitchFamily="18" charset="0"/>
                <a:cs typeface="Times New Roman" panose="02020603050405020304" pitchFamily="18" charset="0"/>
              </a:rPr>
              <a:t>Les fouilles archéologiques ont mis au jour de nombreuses formes et types de céramiques allant de la faïence (faïence émaillée à l'étain) et des assiettes en porcelaine chinoise à des objets plus utilitaires, notamment des pots de chambre et des encriers.</a:t>
            </a:r>
            <a:endParaRPr lang="en-CA" sz="2400" dirty="0">
              <a:latin typeface="Times New Roman" panose="02020603050405020304" pitchFamily="18" charset="0"/>
              <a:cs typeface="Times New Roman" panose="02020603050405020304" pitchFamily="18" charset="0"/>
            </a:endParaRPr>
          </a:p>
        </p:txBody>
      </p:sp>
      <p:pic>
        <p:nvPicPr>
          <p:cNvPr id="13314" name="Picture 2" descr="Pot de chambre. Côté A">
            <a:extLst>
              <a:ext uri="{FF2B5EF4-FFF2-40B4-BE49-F238E27FC236}">
                <a16:creationId xmlns:a16="http://schemas.microsoft.com/office/drawing/2014/main" id="{775D5305-1A20-49B6-A889-9A77FFF25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16" b="13741"/>
          <a:stretch/>
        </p:blipFill>
        <p:spPr bwMode="auto">
          <a:xfrm>
            <a:off x="5346948" y="1355608"/>
            <a:ext cx="6605296" cy="3814276"/>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DF1EC4FE-7A2E-4B30-8779-D8F50BC80F0E}"/>
              </a:ext>
            </a:extLst>
          </p:cNvPr>
          <p:cNvSpPr txBox="1"/>
          <p:nvPr/>
        </p:nvSpPr>
        <p:spPr>
          <a:xfrm>
            <a:off x="6226984" y="5266651"/>
            <a:ext cx="6097554" cy="261610"/>
          </a:xfrm>
          <a:prstGeom prst="rect">
            <a:avLst/>
          </a:prstGeom>
          <a:noFill/>
        </p:spPr>
        <p:txBody>
          <a:bodyPr wrap="square">
            <a:spAutoFit/>
          </a:bodyPr>
          <a:lstStyle/>
          <a:p>
            <a:r>
              <a:rPr lang="fr-FR" sz="1100" b="0" i="1" dirty="0">
                <a:solidFill>
                  <a:srgbClr val="444C4C"/>
                </a:solidFill>
                <a:effectLst/>
                <a:latin typeface="Arial" panose="020B0604020202020204" pitchFamily="34" charset="0"/>
              </a:rPr>
              <a:t>Pointe-à-</a:t>
            </a:r>
            <a:r>
              <a:rPr lang="fr-FR" sz="1100" b="0" i="1" dirty="0" err="1">
                <a:solidFill>
                  <a:srgbClr val="444C4C"/>
                </a:solidFill>
                <a:effectLst/>
                <a:latin typeface="Arial" panose="020B0604020202020204" pitchFamily="34" charset="0"/>
              </a:rPr>
              <a:t>Callière</a:t>
            </a:r>
            <a:r>
              <a:rPr lang="fr-FR" sz="1100" b="0" i="1" dirty="0">
                <a:solidFill>
                  <a:srgbClr val="444C4C"/>
                </a:solidFill>
                <a:effectLst/>
                <a:latin typeface="Arial" panose="020B0604020202020204" pitchFamily="34" charset="0"/>
              </a:rPr>
              <a:t>, Cité d'archéologie et d'histoire de Montréal, Joey Leblanc 2018 </a:t>
            </a:r>
            <a:endParaRPr lang="en-CA" sz="1100" i="1" dirty="0"/>
          </a:p>
        </p:txBody>
      </p:sp>
    </p:spTree>
    <p:extLst>
      <p:ext uri="{BB962C8B-B14F-4D97-AF65-F5344CB8AC3E}">
        <p14:creationId xmlns:p14="http://schemas.microsoft.com/office/powerpoint/2010/main" val="141998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BC074FFC-2858-465E-8DB3-084B40FBFDE5}"/>
              </a:ext>
            </a:extLst>
          </p:cNvPr>
          <p:cNvGraphicFramePr>
            <a:graphicFrameLocks noGrp="1"/>
          </p:cNvGraphicFramePr>
          <p:nvPr>
            <p:ph idx="1"/>
            <p:extLst>
              <p:ext uri="{D42A27DB-BD31-4B8C-83A1-F6EECF244321}">
                <p14:modId xmlns:p14="http://schemas.microsoft.com/office/powerpoint/2010/main" val="293121893"/>
              </p:ext>
            </p:extLst>
          </p:nvPr>
        </p:nvGraphicFramePr>
        <p:xfrm>
          <a:off x="6819900" y="6106623"/>
          <a:ext cx="10744200" cy="640080"/>
        </p:xfrm>
        <a:graphic>
          <a:graphicData uri="http://schemas.openxmlformats.org/drawingml/2006/table">
            <a:tbl>
              <a:tblPr/>
              <a:tblGrid>
                <a:gridCol w="4480660">
                  <a:extLst>
                    <a:ext uri="{9D8B030D-6E8A-4147-A177-3AD203B41FA5}">
                      <a16:colId xmlns:a16="http://schemas.microsoft.com/office/drawing/2014/main" val="473968672"/>
                    </a:ext>
                  </a:extLst>
                </a:gridCol>
                <a:gridCol w="6263540">
                  <a:extLst>
                    <a:ext uri="{9D8B030D-6E8A-4147-A177-3AD203B41FA5}">
                      <a16:colId xmlns:a16="http://schemas.microsoft.com/office/drawing/2014/main" val="785556522"/>
                    </a:ext>
                  </a:extLst>
                </a:gridCol>
              </a:tblGrid>
              <a:tr h="384715">
                <a:tc>
                  <a:txBody>
                    <a:bodyPr/>
                    <a:lstStyle/>
                    <a:p>
                      <a:pPr algn="ctr" fontAlgn="t"/>
                      <a:r>
                        <a:rPr lang="fr-FR" dirty="0">
                          <a:effectLst/>
                        </a:rPr>
                        <a:t>Repas de gens de qualité, Henri </a:t>
                      </a:r>
                      <a:r>
                        <a:rPr lang="fr-FR" dirty="0" err="1">
                          <a:effectLst/>
                        </a:rPr>
                        <a:t>Bonnart</a:t>
                      </a:r>
                      <a:r>
                        <a:rPr lang="fr-FR" dirty="0">
                          <a:effectLst/>
                        </a:rPr>
                        <a:t>, circa 1690</a:t>
                      </a:r>
                    </a:p>
                  </a:txBody>
                  <a:tcPr marL="142875" marR="142875">
                    <a:lnL>
                      <a:noFill/>
                    </a:lnL>
                    <a:lnR>
                      <a:noFill/>
                    </a:lnR>
                    <a:lnT>
                      <a:noFill/>
                    </a:lnT>
                    <a:lnB>
                      <a:noFill/>
                    </a:lnB>
                    <a:solidFill>
                      <a:srgbClr val="FFFFFF"/>
                    </a:solidFill>
                  </a:tcPr>
                </a:tc>
                <a:tc>
                  <a:txBody>
                    <a:bodyPr/>
                    <a:lstStyle/>
                    <a:p>
                      <a:pPr fontAlgn="t"/>
                      <a:endParaRPr lang="en-CA" dirty="0">
                        <a:effectLst/>
                      </a:endParaRPr>
                    </a:p>
                  </a:txBody>
                  <a:tcPr marL="142875" marR="142875">
                    <a:lnL>
                      <a:noFill/>
                    </a:lnL>
                    <a:lnR>
                      <a:noFill/>
                    </a:lnR>
                    <a:lnT>
                      <a:noFill/>
                    </a:lnT>
                    <a:lnB>
                      <a:noFill/>
                    </a:lnB>
                    <a:solidFill>
                      <a:srgbClr val="FFFFFF"/>
                    </a:solidFill>
                  </a:tcPr>
                </a:tc>
                <a:extLst>
                  <a:ext uri="{0D108BD9-81ED-4DB2-BD59-A6C34878D82A}">
                    <a16:rowId xmlns:a16="http://schemas.microsoft.com/office/drawing/2014/main" val="2857368801"/>
                  </a:ext>
                </a:extLst>
              </a:tr>
            </a:tbl>
          </a:graphicData>
        </a:graphic>
      </p:graphicFrame>
      <p:sp>
        <p:nvSpPr>
          <p:cNvPr id="7" name="Title 6">
            <a:extLst>
              <a:ext uri="{FF2B5EF4-FFF2-40B4-BE49-F238E27FC236}">
                <a16:creationId xmlns:a16="http://schemas.microsoft.com/office/drawing/2014/main" id="{78D6D7DD-74D6-4410-9D8D-6E5EBF787CE7}"/>
              </a:ext>
            </a:extLst>
          </p:cNvPr>
          <p:cNvSpPr>
            <a:spLocks noGrp="1"/>
          </p:cNvSpPr>
          <p:nvPr>
            <p:ph type="title"/>
          </p:nvPr>
        </p:nvSpPr>
        <p:spPr/>
        <p:txBody>
          <a:bodyPr/>
          <a:lstStyle/>
          <a:p>
            <a:endParaRPr lang="en-CA" dirty="0"/>
          </a:p>
        </p:txBody>
      </p:sp>
      <p:sp>
        <p:nvSpPr>
          <p:cNvPr id="9" name="Rectangle 2">
            <a:extLst>
              <a:ext uri="{FF2B5EF4-FFF2-40B4-BE49-F238E27FC236}">
                <a16:creationId xmlns:a16="http://schemas.microsoft.com/office/drawing/2014/main" id="{86E9B341-D73F-4C74-892E-ED79818AE34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1" name="Picture 10" descr="A vintage photo of a group of people posing for the camera&#10;&#10;Description automatically generated">
            <a:extLst>
              <a:ext uri="{FF2B5EF4-FFF2-40B4-BE49-F238E27FC236}">
                <a16:creationId xmlns:a16="http://schemas.microsoft.com/office/drawing/2014/main" id="{D5CE109E-E82F-4FF7-8627-F7FF340D1A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65125"/>
            <a:ext cx="5696414" cy="5696414"/>
          </a:xfrm>
          <a:prstGeom prst="rect">
            <a:avLst/>
          </a:prstGeom>
        </p:spPr>
      </p:pic>
    </p:spTree>
    <p:extLst>
      <p:ext uri="{BB962C8B-B14F-4D97-AF65-F5344CB8AC3E}">
        <p14:creationId xmlns:p14="http://schemas.microsoft.com/office/powerpoint/2010/main" val="2119444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AEBCD-A838-4486-9BC2-DC85F58BA97B}"/>
              </a:ext>
            </a:extLst>
          </p:cNvPr>
          <p:cNvSpPr>
            <a:spLocks noGrp="1"/>
          </p:cNvSpPr>
          <p:nvPr>
            <p:ph type="title"/>
          </p:nvPr>
        </p:nvSpPr>
        <p:spPr/>
        <p:txBody>
          <a:bodyPr/>
          <a:lstStyle/>
          <a:p>
            <a:endParaRPr lang="en-CA" dirty="0"/>
          </a:p>
        </p:txBody>
      </p:sp>
      <p:sp>
        <p:nvSpPr>
          <p:cNvPr id="3" name="Content Placeholder 2">
            <a:extLst>
              <a:ext uri="{FF2B5EF4-FFF2-40B4-BE49-F238E27FC236}">
                <a16:creationId xmlns:a16="http://schemas.microsoft.com/office/drawing/2014/main" id="{259BB434-D5F0-46E7-9671-39407F66A6BB}"/>
              </a:ext>
            </a:extLst>
          </p:cNvPr>
          <p:cNvSpPr>
            <a:spLocks noGrp="1"/>
          </p:cNvSpPr>
          <p:nvPr>
            <p:ph idx="1"/>
          </p:nvPr>
        </p:nvSpPr>
        <p:spPr>
          <a:xfrm>
            <a:off x="838200" y="1825625"/>
            <a:ext cx="4976674" cy="4667250"/>
          </a:xfrm>
        </p:spPr>
        <p:txBody>
          <a:bodyPr/>
          <a:lstStyle/>
          <a:p>
            <a:pPr marL="0" indent="0">
              <a:buNone/>
            </a:pPr>
            <a:br>
              <a:rPr lang="fr-FR" dirty="0"/>
            </a:br>
            <a:r>
              <a:rPr lang="fr-FR" b="0" i="0" dirty="0">
                <a:solidFill>
                  <a:srgbClr val="222222"/>
                </a:solidFill>
                <a:effectLst/>
                <a:latin typeface="arial" panose="020B0604020202020204" pitchFamily="34" charset="0"/>
              </a:rPr>
              <a:t>Les tasses et les soucoupes, par exemple, étaient souvent disposées le long des manteaux comme garnitures aux côtés de vases ornementaux et d'autres récipients</a:t>
            </a:r>
            <a:endParaRPr lang="en-CA" dirty="0"/>
          </a:p>
        </p:txBody>
      </p:sp>
    </p:spTree>
    <p:extLst>
      <p:ext uri="{BB962C8B-B14F-4D97-AF65-F5344CB8AC3E}">
        <p14:creationId xmlns:p14="http://schemas.microsoft.com/office/powerpoint/2010/main" val="1159002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5C362-0F87-4A29-AED3-8CFF0FB0C227}"/>
              </a:ext>
            </a:extLst>
          </p:cNvPr>
          <p:cNvSpPr>
            <a:spLocks noGrp="1"/>
          </p:cNvSpPr>
          <p:nvPr>
            <p:ph type="title"/>
          </p:nvPr>
        </p:nvSpPr>
        <p:spPr/>
        <p:txBody>
          <a:bodyPr/>
          <a:lstStyle/>
          <a:p>
            <a:endParaRPr lang="en-CA"/>
          </a:p>
        </p:txBody>
      </p:sp>
      <p:sp>
        <p:nvSpPr>
          <p:cNvPr id="4" name="Rectangle 1">
            <a:extLst>
              <a:ext uri="{FF2B5EF4-FFF2-40B4-BE49-F238E27FC236}">
                <a16:creationId xmlns:a16="http://schemas.microsoft.com/office/drawing/2014/main" id="{74932DA9-2471-4EEA-AE1A-8C43471F3FC7}"/>
              </a:ext>
            </a:extLst>
          </p:cNvPr>
          <p:cNvSpPr>
            <a:spLocks noGrp="1" noChangeArrowheads="1"/>
          </p:cNvSpPr>
          <p:nvPr>
            <p:ph idx="1"/>
          </p:nvPr>
        </p:nvSpPr>
        <p:spPr bwMode="auto">
          <a:xfrm>
            <a:off x="838200" y="1790245"/>
            <a:ext cx="7162046" cy="255968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2100" b="0" i="0" u="none" strike="noStrike" cap="none" normalizeH="0" baseline="0" dirty="0">
                <a:ln>
                  <a:noFill/>
                </a:ln>
                <a:solidFill>
                  <a:srgbClr val="222222"/>
                </a:solidFill>
                <a:effectLst/>
                <a:latin typeface="inherit"/>
              </a:rPr>
              <a:t>Jusqu'aux années 1830, les visiteurs anglo-américains et les inventaires d'homologation décrivaient les mêmes types de présentoirs de tasses et de soucoupes dans les maisons créoles de Louisiane. Des découvertes comme celles-ci fournissent des détails utiles pour envisager l'apparence et les activités exercées dans les maisons coloniales françaises d'élite. Ils servent également à souligner l'émulation coloniale des vanités décoratives métropolitaines.</a:t>
            </a:r>
            <a:r>
              <a:rPr kumimoji="0" lang="fr-FR" altLang="en-US" sz="800" b="0" i="0" u="none" strike="noStrike" cap="none" normalizeH="0" baseline="0" dirty="0">
                <a:ln>
                  <a:noFill/>
                </a:ln>
                <a:solidFill>
                  <a:schemeClr val="tx1"/>
                </a:solidFill>
                <a:effectLst/>
              </a:rPr>
              <a:t> </a:t>
            </a: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32457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45770-D0DD-406C-ABEE-C19BBD163D9C}"/>
              </a:ext>
            </a:extLst>
          </p:cNvPr>
          <p:cNvSpPr>
            <a:spLocks noGrp="1"/>
          </p:cNvSpPr>
          <p:nvPr>
            <p:ph type="title"/>
          </p:nvPr>
        </p:nvSpPr>
        <p:spPr/>
        <p:txBody>
          <a:bodyPr/>
          <a:lstStyle/>
          <a:p>
            <a:pPr algn="ctr"/>
            <a:r>
              <a:rPr lang="en-CA" sz="5400" b="1" dirty="0" err="1"/>
              <a:t>Porcelaine</a:t>
            </a:r>
            <a:endParaRPr lang="en-CA" b="1" dirty="0"/>
          </a:p>
        </p:txBody>
      </p:sp>
      <p:sp>
        <p:nvSpPr>
          <p:cNvPr id="3" name="Content Placeholder 2">
            <a:extLst>
              <a:ext uri="{FF2B5EF4-FFF2-40B4-BE49-F238E27FC236}">
                <a16:creationId xmlns:a16="http://schemas.microsoft.com/office/drawing/2014/main" id="{3444AA90-2C1C-475A-B404-E5E50E1DC43B}"/>
              </a:ext>
            </a:extLst>
          </p:cNvPr>
          <p:cNvSpPr>
            <a:spLocks noGrp="1"/>
          </p:cNvSpPr>
          <p:nvPr>
            <p:ph idx="1"/>
          </p:nvPr>
        </p:nvSpPr>
        <p:spPr/>
        <p:txBody>
          <a:bodyPr/>
          <a:lstStyle/>
          <a:p>
            <a:r>
              <a:rPr lang="en-US" b="0" i="0" dirty="0">
                <a:solidFill>
                  <a:srgbClr val="1A1A1A"/>
                </a:solidFill>
                <a:effectLst/>
                <a:latin typeface="Georgia" panose="02040502050405020303" pitchFamily="18" charset="0"/>
              </a:rPr>
              <a:t>In the second half of the 17th century much interest was taken in both faience and porcelain, although the technique of making soft-paste porcelain (</a:t>
            </a:r>
            <a:r>
              <a:rPr lang="en-US" b="0" i="1" dirty="0">
                <a:solidFill>
                  <a:srgbClr val="1A1A1A"/>
                </a:solidFill>
                <a:effectLst/>
                <a:latin typeface="Georgia" panose="02040502050405020303" pitchFamily="18" charset="0"/>
              </a:rPr>
              <a:t>pâté </a:t>
            </a:r>
            <a:r>
              <a:rPr lang="en-US" b="0" i="1" dirty="0" err="1">
                <a:solidFill>
                  <a:srgbClr val="1A1A1A"/>
                </a:solidFill>
                <a:effectLst/>
                <a:latin typeface="Georgia" panose="02040502050405020303" pitchFamily="18" charset="0"/>
              </a:rPr>
              <a:t>tendre</a:t>
            </a:r>
            <a:r>
              <a:rPr lang="en-US" b="0" i="0" dirty="0">
                <a:solidFill>
                  <a:srgbClr val="1A1A1A"/>
                </a:solidFill>
                <a:effectLst/>
                <a:latin typeface="Georgia" panose="02040502050405020303" pitchFamily="18" charset="0"/>
              </a:rPr>
              <a:t>) had yet to be mastered, and the secret of hard-paste porcelain manufacture was not discovered until the 18th century.</a:t>
            </a:r>
            <a:endParaRPr lang="en-CA" dirty="0"/>
          </a:p>
        </p:txBody>
      </p:sp>
    </p:spTree>
    <p:extLst>
      <p:ext uri="{BB962C8B-B14F-4D97-AF65-F5344CB8AC3E}">
        <p14:creationId xmlns:p14="http://schemas.microsoft.com/office/powerpoint/2010/main" val="3204520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6F3FF-D0C6-443D-BDFE-696DF3EDBFF4}"/>
              </a:ext>
            </a:extLst>
          </p:cNvPr>
          <p:cNvSpPr>
            <a:spLocks noGrp="1"/>
          </p:cNvSpPr>
          <p:nvPr>
            <p:ph type="title"/>
          </p:nvPr>
        </p:nvSpPr>
        <p:spPr/>
        <p:txBody>
          <a:bodyPr/>
          <a:lstStyle/>
          <a:p>
            <a:r>
              <a:rPr lang="en-CA" dirty="0"/>
              <a:t>References</a:t>
            </a:r>
          </a:p>
        </p:txBody>
      </p:sp>
      <p:sp>
        <p:nvSpPr>
          <p:cNvPr id="3" name="Content Placeholder 2">
            <a:extLst>
              <a:ext uri="{FF2B5EF4-FFF2-40B4-BE49-F238E27FC236}">
                <a16:creationId xmlns:a16="http://schemas.microsoft.com/office/drawing/2014/main" id="{82140E21-97FC-46C3-97C0-B187D8B36748}"/>
              </a:ext>
            </a:extLst>
          </p:cNvPr>
          <p:cNvSpPr>
            <a:spLocks noGrp="1"/>
          </p:cNvSpPr>
          <p:nvPr>
            <p:ph idx="1"/>
          </p:nvPr>
        </p:nvSpPr>
        <p:spPr/>
        <p:txBody>
          <a:bodyPr>
            <a:normAutofit fontScale="92500" lnSpcReduction="20000"/>
          </a:bodyPr>
          <a:lstStyle/>
          <a:p>
            <a:r>
              <a:rPr lang="en-US" b="0" i="0" dirty="0">
                <a:solidFill>
                  <a:srgbClr val="333333"/>
                </a:solidFill>
                <a:effectLst/>
                <a:latin typeface="Times New Roman" panose="02020603050405020304" pitchFamily="18" charset="0"/>
                <a:cs typeface="Times New Roman" panose="02020603050405020304" pitchFamily="18" charset="0"/>
              </a:rPr>
              <a:t>Moon, Iris. “French Faience.” In </a:t>
            </a:r>
            <a:r>
              <a:rPr lang="en-US" b="0" i="1" dirty="0" err="1">
                <a:solidFill>
                  <a:srgbClr val="333333"/>
                </a:solidFill>
                <a:effectLst/>
                <a:latin typeface="Times New Roman" panose="02020603050405020304" pitchFamily="18" charset="0"/>
                <a:cs typeface="Times New Roman" panose="02020603050405020304" pitchFamily="18" charset="0"/>
              </a:rPr>
              <a:t>Heilbrunn</a:t>
            </a:r>
            <a:r>
              <a:rPr lang="en-US" b="0" i="1" dirty="0">
                <a:solidFill>
                  <a:srgbClr val="333333"/>
                </a:solidFill>
                <a:effectLst/>
                <a:latin typeface="Times New Roman" panose="02020603050405020304" pitchFamily="18" charset="0"/>
                <a:cs typeface="Times New Roman" panose="02020603050405020304" pitchFamily="18" charset="0"/>
              </a:rPr>
              <a:t> Timeline of Art History</a:t>
            </a:r>
            <a:r>
              <a:rPr lang="en-US" b="0" i="0" dirty="0">
                <a:solidFill>
                  <a:srgbClr val="333333"/>
                </a:solidFill>
                <a:effectLst/>
                <a:latin typeface="Times New Roman" panose="02020603050405020304" pitchFamily="18" charset="0"/>
                <a:cs typeface="Times New Roman" panose="02020603050405020304" pitchFamily="18" charset="0"/>
              </a:rPr>
              <a:t>. 	New York: The Metropolitan Museum of Art, 2000–. 	http://www.metmuseum.org/toah/hd/ffai/hd_ffai.htm (November 	2016)</a:t>
            </a:r>
          </a:p>
          <a:p>
            <a:r>
              <a:rPr lang="en-US" dirty="0">
                <a:solidFill>
                  <a:srgbClr val="333333"/>
                </a:solidFill>
                <a:latin typeface="Times New Roman" panose="02020603050405020304" pitchFamily="18" charset="0"/>
                <a:cs typeface="Times New Roman" panose="02020603050405020304" pitchFamily="18" charset="0"/>
              </a:rPr>
              <a:t>Jamison, T. (2005) Filling the Archeological Void: Saint Lawrence 	</a:t>
            </a:r>
            <a:r>
              <a:rPr lang="en-US" dirty="0" err="1">
                <a:solidFill>
                  <a:srgbClr val="333333"/>
                </a:solidFill>
                <a:latin typeface="Times New Roman" panose="02020603050405020304" pitchFamily="18" charset="0"/>
                <a:cs typeface="Times New Roman" panose="02020603050405020304" pitchFamily="18" charset="0"/>
              </a:rPr>
              <a:t>Iroquians</a:t>
            </a:r>
            <a:r>
              <a:rPr lang="en-US" dirty="0">
                <a:solidFill>
                  <a:srgbClr val="333333"/>
                </a:solidFill>
                <a:latin typeface="Times New Roman" panose="02020603050405020304" pitchFamily="18" charset="0"/>
                <a:cs typeface="Times New Roman" panose="02020603050405020304" pitchFamily="18" charset="0"/>
              </a:rPr>
              <a:t> in </a:t>
            </a:r>
            <a:r>
              <a:rPr lang="en-US" dirty="0" err="1">
                <a:solidFill>
                  <a:srgbClr val="333333"/>
                </a:solidFill>
                <a:latin typeface="Times New Roman" panose="02020603050405020304" pitchFamily="18" charset="0"/>
                <a:cs typeface="Times New Roman" panose="02020603050405020304" pitchFamily="18" charset="0"/>
              </a:rPr>
              <a:t>Alburg</a:t>
            </a:r>
            <a:r>
              <a:rPr lang="en-US" dirty="0">
                <a:solidFill>
                  <a:srgbClr val="333333"/>
                </a:solidFill>
                <a:latin typeface="Times New Roman" panose="02020603050405020304" pitchFamily="18" charset="0"/>
                <a:cs typeface="Times New Roman" panose="02020603050405020304" pitchFamily="18" charset="0"/>
              </a:rPr>
              <a:t>, Vermont.  The Journal of Vermont 	Archeology, 6, 1-12.</a:t>
            </a:r>
          </a:p>
          <a:p>
            <a:r>
              <a:rPr lang="en-CA" dirty="0">
                <a:hlinkClick r:id="rId2"/>
              </a:rPr>
              <a:t>https://www.historymuseum.ca/cmc/exhibitions/archeo/ceramiq/pot18e.html</a:t>
            </a:r>
            <a:endParaRPr lang="en-CA" dirty="0"/>
          </a:p>
          <a:p>
            <a:endParaRPr lang="en-CA" dirty="0">
              <a:latin typeface="Times New Roman" panose="02020603050405020304" pitchFamily="18" charset="0"/>
              <a:cs typeface="Times New Roman" panose="02020603050405020304" pitchFamily="18" charset="0"/>
            </a:endParaRPr>
          </a:p>
          <a:p>
            <a:r>
              <a:rPr lang="en-CA" dirty="0">
                <a:hlinkClick r:id="rId3"/>
              </a:rPr>
              <a:t>https://www.ccq.gouv.qc.ca/fileadmin/images/publications/ceramiques.pdf</a:t>
            </a: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2881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4" name="Picture 4">
            <a:extLst>
              <a:ext uri="{FF2B5EF4-FFF2-40B4-BE49-F238E27FC236}">
                <a16:creationId xmlns:a16="http://schemas.microsoft.com/office/drawing/2014/main" id="{6C53AAEA-B1CF-4C7A-9E12-753B54D4E088}"/>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b="14148"/>
          <a:stretch/>
        </p:blipFill>
        <p:spPr bwMode="auto">
          <a:xfrm>
            <a:off x="-7" y="2993334"/>
            <a:ext cx="6868918" cy="38626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FB75040-2880-4C03-97EB-4D236E85FB25}"/>
              </a:ext>
            </a:extLst>
          </p:cNvPr>
          <p:cNvSpPr>
            <a:spLocks noGrp="1"/>
          </p:cNvSpPr>
          <p:nvPr>
            <p:ph type="title"/>
          </p:nvPr>
        </p:nvSpPr>
        <p:spPr>
          <a:xfrm>
            <a:off x="679800" y="589730"/>
            <a:ext cx="5734174" cy="1325563"/>
          </a:xfrm>
        </p:spPr>
        <p:txBody>
          <a:bodyPr>
            <a:normAutofit/>
          </a:bodyPr>
          <a:lstStyle/>
          <a:p>
            <a:r>
              <a:rPr lang="fr-FR" dirty="0"/>
              <a:t>Les céramiques a Travers le Temps</a:t>
            </a:r>
            <a:endParaRPr lang="en-CA" dirty="0"/>
          </a:p>
        </p:txBody>
      </p:sp>
      <p:sp>
        <p:nvSpPr>
          <p:cNvPr id="3" name="Content Placeholder 2">
            <a:extLst>
              <a:ext uri="{FF2B5EF4-FFF2-40B4-BE49-F238E27FC236}">
                <a16:creationId xmlns:a16="http://schemas.microsoft.com/office/drawing/2014/main" id="{C8C2FF13-830A-4488-99B3-E5C174B365DC}"/>
              </a:ext>
            </a:extLst>
          </p:cNvPr>
          <p:cNvSpPr>
            <a:spLocks noGrp="1"/>
          </p:cNvSpPr>
          <p:nvPr>
            <p:ph idx="1"/>
          </p:nvPr>
        </p:nvSpPr>
        <p:spPr>
          <a:xfrm>
            <a:off x="330275" y="3086586"/>
            <a:ext cx="4558309" cy="3181684"/>
          </a:xfrm>
        </p:spPr>
        <p:txBody>
          <a:bodyPr anchor="t">
            <a:normAutofit/>
          </a:bodyPr>
          <a:lstStyle/>
          <a:p>
            <a:r>
              <a:rPr lang="fr-FR" sz="1800" dirty="0"/>
              <a:t>Les céramiques peuvent traverser les siècles, et parfois les millénaires, dans un bien meilleur état de conservation que d’autres catégories de matériaux plus vulnérables, comme les matériaux organiques.</a:t>
            </a:r>
            <a:endParaRPr lang="en-CA" sz="1800" dirty="0"/>
          </a:p>
        </p:txBody>
      </p:sp>
      <p:sp>
        <p:nvSpPr>
          <p:cNvPr id="10250" name="Oval 140">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1217" y="267240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51" name="Freeform: Shape 142">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46" name="Picture 6" descr="A close up of a statue&#10;&#10;Description automatically generated">
            <a:extLst>
              <a:ext uri="{FF2B5EF4-FFF2-40B4-BE49-F238E27FC236}">
                <a16:creationId xmlns:a16="http://schemas.microsoft.com/office/drawing/2014/main" id="{1FD6A56F-645C-4D6D-9D12-9FF6005B11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05" r="11242" b="-4"/>
          <a:stretch/>
        </p:blipFill>
        <p:spPr bwMode="auto">
          <a:xfrm>
            <a:off x="5925809" y="2837001"/>
            <a:ext cx="2743200" cy="274320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extLst>
            <a:ext uri="{909E8E84-426E-40DD-AFC4-6F175D3DCCD1}">
              <a14:hiddenFill xmlns:a14="http://schemas.microsoft.com/office/drawing/2010/main">
                <a:solidFill>
                  <a:srgbClr val="FFFFFF"/>
                </a:solidFill>
              </a14:hiddenFill>
            </a:ext>
          </a:extLst>
        </p:spPr>
      </p:pic>
      <p:pic>
        <p:nvPicPr>
          <p:cNvPr id="10248" name="Picture 8">
            <a:extLst>
              <a:ext uri="{FF2B5EF4-FFF2-40B4-BE49-F238E27FC236}">
                <a16:creationId xmlns:a16="http://schemas.microsoft.com/office/drawing/2014/main" id="{676BB9D7-FA3A-4C04-BCAF-9D8BD41B8F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801" r="13536" b="-3"/>
          <a:stretch/>
        </p:blipFill>
        <p:spPr bwMode="auto">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noFill/>
          <a:extLst>
            <a:ext uri="{909E8E84-426E-40DD-AFC4-6F175D3DCCD1}">
              <a14:hiddenFill xmlns:a14="http://schemas.microsoft.com/office/drawing/2010/main">
                <a:solidFill>
                  <a:srgbClr val="FFFFFF"/>
                </a:solidFill>
              </a14:hiddenFill>
            </a:ext>
          </a:extLst>
        </p:spPr>
      </p:pic>
      <p:sp>
        <p:nvSpPr>
          <p:cNvPr id="10252" name="Freeform: Shape 144">
            <a:extLst>
              <a:ext uri="{FF2B5EF4-FFF2-40B4-BE49-F238E27FC236}">
                <a16:creationId xmlns:a16="http://schemas.microsoft.com/office/drawing/2014/main" id="{4BFC77B5-F38E-4A7D-80BD-C3A10B717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64334" y="4032250"/>
            <a:ext cx="3227666" cy="2825750"/>
          </a:xfrm>
          <a:custGeom>
            <a:avLst/>
            <a:gdLst>
              <a:gd name="connsiteX0" fmla="*/ 1888600 w 3227666"/>
              <a:gd name="connsiteY0" fmla="*/ 0 h 2825750"/>
              <a:gd name="connsiteX1" fmla="*/ 3224042 w 3227666"/>
              <a:gd name="connsiteY1" fmla="*/ 553158 h 2825750"/>
              <a:gd name="connsiteX2" fmla="*/ 3227666 w 3227666"/>
              <a:gd name="connsiteY2" fmla="*/ 557146 h 2825750"/>
              <a:gd name="connsiteX3" fmla="*/ 3227666 w 3227666"/>
              <a:gd name="connsiteY3" fmla="*/ 2825750 h 2825750"/>
              <a:gd name="connsiteX4" fmla="*/ 250380 w 3227666"/>
              <a:gd name="connsiteY4" fmla="*/ 2825750 h 2825750"/>
              <a:gd name="connsiteX5" fmla="*/ 227944 w 3227666"/>
              <a:gd name="connsiteY5" fmla="*/ 2788819 h 2825750"/>
              <a:gd name="connsiteX6" fmla="*/ 0 w 3227666"/>
              <a:gd name="connsiteY6" fmla="*/ 1888600 h 2825750"/>
              <a:gd name="connsiteX7" fmla="*/ 1888600 w 3227666"/>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7666" h="2825750">
                <a:moveTo>
                  <a:pt x="1888600" y="0"/>
                </a:moveTo>
                <a:cubicBezTo>
                  <a:pt x="2410123" y="0"/>
                  <a:pt x="2882273" y="211389"/>
                  <a:pt x="3224042" y="553158"/>
                </a:cubicBezTo>
                <a:lnTo>
                  <a:pt x="3227666" y="557146"/>
                </a:lnTo>
                <a:lnTo>
                  <a:pt x="3227666"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42" name="Picture 2" descr="A picture containing table, indoor, cake, water&#10;&#10;Description automatically generated">
            <a:extLst>
              <a:ext uri="{FF2B5EF4-FFF2-40B4-BE49-F238E27FC236}">
                <a16:creationId xmlns:a16="http://schemas.microsoft.com/office/drawing/2014/main" id="{90639FB5-B683-41D2-8B63-CC512589329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416" r="20839" b="2"/>
          <a:stretch/>
        </p:blipFill>
        <p:spPr bwMode="auto">
          <a:xfrm>
            <a:off x="9129290" y="4197216"/>
            <a:ext cx="3062710" cy="2660795"/>
          </a:xfrm>
          <a:custGeom>
            <a:avLst/>
            <a:gdLst/>
            <a:ahLst/>
            <a:cxnLst/>
            <a:rect l="l" t="t" r="r" b="b"/>
            <a:pathLst>
              <a:path w="3062710" h="2660795">
                <a:moveTo>
                  <a:pt x="1723644" y="0"/>
                </a:moveTo>
                <a:cubicBezTo>
                  <a:pt x="2259111" y="0"/>
                  <a:pt x="2737550" y="244172"/>
                  <a:pt x="3053691" y="627247"/>
                </a:cubicBezTo>
                <a:lnTo>
                  <a:pt x="3062710" y="639308"/>
                </a:lnTo>
                <a:lnTo>
                  <a:pt x="3062710" y="2660795"/>
                </a:lnTo>
                <a:lnTo>
                  <a:pt x="278239" y="2660795"/>
                </a:lnTo>
                <a:lnTo>
                  <a:pt x="208035" y="2545235"/>
                </a:lnTo>
                <a:cubicBezTo>
                  <a:pt x="75362" y="2301006"/>
                  <a:pt x="0" y="2021126"/>
                  <a:pt x="0" y="1723644"/>
                </a:cubicBezTo>
                <a:cubicBezTo>
                  <a:pt x="0" y="771702"/>
                  <a:pt x="771702" y="0"/>
                  <a:pt x="172364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33908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Archeofact | Archaeological &amp; Historical Reproductions | Michel Cadieux">
            <a:extLst>
              <a:ext uri="{FF2B5EF4-FFF2-40B4-BE49-F238E27FC236}">
                <a16:creationId xmlns:a16="http://schemas.microsoft.com/office/drawing/2014/main" id="{BFE0E201-DE07-4DAE-9D86-F340E7D7D4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829" r="1" b="1"/>
          <a:stretch/>
        </p:blipFill>
        <p:spPr bwMode="auto">
          <a:xfrm>
            <a:off x="603671" y="-1"/>
            <a:ext cx="11588329" cy="6857999"/>
          </a:xfrm>
          <a:prstGeom prst="rect">
            <a:avLst/>
          </a:prstGeom>
          <a:noFill/>
          <a:extLst>
            <a:ext uri="{909E8E84-426E-40DD-AFC4-6F175D3DCCD1}">
              <a14:hiddenFill xmlns:a14="http://schemas.microsoft.com/office/drawing/2010/main">
                <a:solidFill>
                  <a:srgbClr val="FFFFFF"/>
                </a:solidFill>
              </a14:hiddenFill>
            </a:ext>
          </a:extLst>
        </p:spPr>
      </p:pic>
      <p:sp>
        <p:nvSpPr>
          <p:cNvPr id="74" name="Rectangle 73">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AD0641-8C7F-488C-9038-36F460A0B8F8}"/>
              </a:ext>
            </a:extLst>
          </p:cNvPr>
          <p:cNvSpPr>
            <a:spLocks noGrp="1"/>
          </p:cNvSpPr>
          <p:nvPr>
            <p:ph type="title"/>
          </p:nvPr>
        </p:nvSpPr>
        <p:spPr>
          <a:xfrm>
            <a:off x="1166648" y="721805"/>
            <a:ext cx="4037529" cy="1962168"/>
          </a:xfrm>
        </p:spPr>
        <p:txBody>
          <a:bodyPr>
            <a:normAutofit/>
          </a:bodyPr>
          <a:lstStyle/>
          <a:p>
            <a:r>
              <a:rPr lang="en-CA" dirty="0">
                <a:solidFill>
                  <a:schemeClr val="bg1"/>
                </a:solidFill>
              </a:rPr>
              <a:t>Les Iroquoians du Saint-Laurent</a:t>
            </a:r>
          </a:p>
        </p:txBody>
      </p:sp>
      <p:sp>
        <p:nvSpPr>
          <p:cNvPr id="76" name="Rectangle 75">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79"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89DDC71E-346B-494A-939E-836D40B5338F}"/>
              </a:ext>
            </a:extLst>
          </p:cNvPr>
          <p:cNvSpPr>
            <a:spLocks noGrp="1" noChangeArrowheads="1"/>
          </p:cNvSpPr>
          <p:nvPr>
            <p:ph idx="1"/>
          </p:nvPr>
        </p:nvSpPr>
        <p:spPr bwMode="auto">
          <a:xfrm>
            <a:off x="1166649" y="3379979"/>
            <a:ext cx="3874685" cy="3186359"/>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anchor="ctr"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None/>
              <a:tabLst/>
            </a:pPr>
            <a:r>
              <a:rPr kumimoji="0" lang="fr-FR" altLang="en-US" b="0" i="0" u="none" strike="noStrike" cap="none" normalizeH="0" baseline="0" dirty="0">
                <a:ln>
                  <a:noFill/>
                </a:ln>
                <a:solidFill>
                  <a:schemeClr val="bg1"/>
                </a:solidFill>
                <a:effectLst/>
                <a:latin typeface="inherit"/>
                <a:cs typeface="Arial" panose="020B0604020202020204" pitchFamily="34" charset="0"/>
              </a:rPr>
              <a:t>Les </a:t>
            </a:r>
            <a:r>
              <a:rPr kumimoji="0" lang="fr-FR" altLang="en-US" b="0" i="0" u="none" strike="noStrike" cap="none" normalizeH="0" baseline="0" dirty="0" err="1">
                <a:ln>
                  <a:noFill/>
                </a:ln>
                <a:solidFill>
                  <a:schemeClr val="bg1"/>
                </a:solidFill>
                <a:effectLst/>
                <a:latin typeface="inherit"/>
                <a:cs typeface="Arial" panose="020B0604020202020204" pitchFamily="34" charset="0"/>
              </a:rPr>
              <a:t>Iroquiens</a:t>
            </a:r>
            <a:r>
              <a:rPr kumimoji="0" lang="fr-FR" altLang="en-US" b="0" i="0" u="none" strike="noStrike" cap="none" normalizeH="0" baseline="0" dirty="0">
                <a:ln>
                  <a:noFill/>
                </a:ln>
                <a:solidFill>
                  <a:schemeClr val="bg1"/>
                </a:solidFill>
                <a:effectLst/>
                <a:latin typeface="inherit"/>
                <a:cs typeface="Arial" panose="020B0604020202020204" pitchFamily="34" charset="0"/>
              </a:rPr>
              <a:t> du Saint-Laurent ont ainsi été nommés d'après les archéologistes car ils vivaient le long des rives du fleuve Saint-Laurent.</a:t>
            </a:r>
            <a:endParaRPr kumimoji="0" lang="fr-FR" alt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br>
              <a:rPr kumimoji="0" lang="fr-FR" altLang="en-US" sz="1800" b="0" i="0" u="none" strike="noStrike" cap="none" normalizeH="0" baseline="0" dirty="0">
                <a:ln>
                  <a:noFill/>
                </a:ln>
                <a:solidFill>
                  <a:schemeClr val="bg1"/>
                </a:solidFill>
                <a:effectLst/>
              </a:rPr>
            </a:br>
            <a:endParaRPr kumimoji="0" lang="fr-FR" altLang="en-US" sz="18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710180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44B2-0575-41BD-81F3-D2E189BD299E}"/>
              </a:ext>
            </a:extLst>
          </p:cNvPr>
          <p:cNvSpPr>
            <a:spLocks noGrp="1"/>
          </p:cNvSpPr>
          <p:nvPr>
            <p:ph type="title"/>
          </p:nvPr>
        </p:nvSpPr>
        <p:spPr/>
        <p:txBody>
          <a:bodyPr/>
          <a:lstStyle/>
          <a:p>
            <a:r>
              <a:rPr lang="en-CA" dirty="0" err="1"/>
              <a:t>Iroquian</a:t>
            </a:r>
            <a:r>
              <a:rPr lang="en-CA" dirty="0"/>
              <a:t> Pottery</a:t>
            </a:r>
          </a:p>
        </p:txBody>
      </p:sp>
      <p:pic>
        <p:nvPicPr>
          <p:cNvPr id="5" name="Content Placeholder 4" descr="A picture containing sitting, looking&#10;&#10;Description automatically generated">
            <a:extLst>
              <a:ext uri="{FF2B5EF4-FFF2-40B4-BE49-F238E27FC236}">
                <a16:creationId xmlns:a16="http://schemas.microsoft.com/office/drawing/2014/main" id="{6ED1BDBB-0E40-4D2A-8DD3-630E4643C9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2818" y="115504"/>
            <a:ext cx="5577849" cy="3723214"/>
          </a:xfrm>
        </p:spPr>
      </p:pic>
      <p:pic>
        <p:nvPicPr>
          <p:cNvPr id="7" name="Picture 6" descr="A picture containing indoor, looking, sitting, cat&#10;&#10;Description automatically generated">
            <a:extLst>
              <a:ext uri="{FF2B5EF4-FFF2-40B4-BE49-F238E27FC236}">
                <a16:creationId xmlns:a16="http://schemas.microsoft.com/office/drawing/2014/main" id="{93DB7CC0-81D4-44B6-B3DD-56119244CE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6116" y="3949700"/>
            <a:ext cx="3810000" cy="2543175"/>
          </a:xfrm>
          <a:prstGeom prst="rect">
            <a:avLst/>
          </a:prstGeom>
        </p:spPr>
      </p:pic>
      <p:sp>
        <p:nvSpPr>
          <p:cNvPr id="9" name="TextBox 8">
            <a:extLst>
              <a:ext uri="{FF2B5EF4-FFF2-40B4-BE49-F238E27FC236}">
                <a16:creationId xmlns:a16="http://schemas.microsoft.com/office/drawing/2014/main" id="{4E11285B-4030-4301-85CE-178E78F29DC0}"/>
              </a:ext>
            </a:extLst>
          </p:cNvPr>
          <p:cNvSpPr txBox="1"/>
          <p:nvPr/>
        </p:nvSpPr>
        <p:spPr>
          <a:xfrm>
            <a:off x="941665" y="1690688"/>
            <a:ext cx="3890394" cy="2031325"/>
          </a:xfrm>
          <a:prstGeom prst="rect">
            <a:avLst/>
          </a:prstGeom>
          <a:noFill/>
        </p:spPr>
        <p:txBody>
          <a:bodyPr wrap="square">
            <a:spAutoFit/>
          </a:bodyPr>
          <a:lstStyle/>
          <a:p>
            <a:pPr marL="285750" indent="-285750">
              <a:buFont typeface="Arial" panose="020B0604020202020204" pitchFamily="34" charset="0"/>
              <a:buChar char="•"/>
            </a:pPr>
            <a:r>
              <a:rPr lang="fr-FR" b="0" i="0" dirty="0">
                <a:solidFill>
                  <a:srgbClr val="222222"/>
                </a:solidFill>
                <a:effectLst/>
                <a:latin typeface="arial" panose="020B0604020202020204" pitchFamily="34" charset="0"/>
              </a:rPr>
              <a:t>Etaient probablement fabriqués par des femmes qui les employaient à la maison, principalement pour la cuisson du maïs</a:t>
            </a:r>
          </a:p>
          <a:p>
            <a:endParaRPr lang="en-US" dirty="0"/>
          </a:p>
          <a:p>
            <a:endParaRPr lang="en-US" dirty="0"/>
          </a:p>
        </p:txBody>
      </p:sp>
      <p:sp>
        <p:nvSpPr>
          <p:cNvPr id="3" name="Rectangle 1">
            <a:extLst>
              <a:ext uri="{FF2B5EF4-FFF2-40B4-BE49-F238E27FC236}">
                <a16:creationId xmlns:a16="http://schemas.microsoft.com/office/drawing/2014/main" id="{D3BACC13-B93E-4F08-8835-6F23A44D41C4}"/>
              </a:ext>
            </a:extLst>
          </p:cNvPr>
          <p:cNvSpPr>
            <a:spLocks noChangeArrowheads="1"/>
          </p:cNvSpPr>
          <p:nvPr/>
        </p:nvSpPr>
        <p:spPr bwMode="auto">
          <a:xfrm>
            <a:off x="408373" y="3429294"/>
            <a:ext cx="6951570" cy="31700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en-US" sz="20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Dans le contexte iroquois, la réponse est presque certainement que les récipients ont été fabriqués par des femmes qui les employaient comme marmites sur leurs foyers.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en-US" sz="20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Le principal du régime alimentaire des Iroquois était le maïs.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en-US" sz="20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Bien plus que toute autre chose, les pots à effigies servaient à faire bouillir les gruaux de maïs, les mushes et les soupes (sagamité).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en-US" sz="20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La Poterie</a:t>
            </a:r>
            <a:r>
              <a:rPr kumimoji="0" lang="fr-FR" altLang="en-US" sz="2000" b="0" i="0" u="none" strike="noStrike" cap="none" normalizeH="0" dirty="0">
                <a:ln>
                  <a:noFill/>
                </a:ln>
                <a:solidFill>
                  <a:srgbClr val="222222"/>
                </a:solidFill>
                <a:effectLst/>
                <a:latin typeface="Times New Roman" panose="02020603050405020304" pitchFamily="18" charset="0"/>
                <a:cs typeface="Times New Roman" panose="02020603050405020304" pitchFamily="18" charset="0"/>
              </a:rPr>
              <a:t> Iroquoienne étais </a:t>
            </a:r>
            <a:r>
              <a:rPr kumimoji="0" lang="fr-FR" altLang="en-US" sz="20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donc associée</a:t>
            </a:r>
            <a:r>
              <a:rPr kumimoji="0" lang="fr-FR" altLang="en-US" sz="2000" b="0" i="0" u="none" strike="noStrike" cap="none" normalizeH="0" dirty="0">
                <a:ln>
                  <a:noFill/>
                </a:ln>
                <a:solidFill>
                  <a:srgbClr val="222222"/>
                </a:solidFill>
                <a:effectLst/>
                <a:latin typeface="Times New Roman" panose="02020603050405020304" pitchFamily="18" charset="0"/>
                <a:cs typeface="Times New Roman" panose="02020603050405020304" pitchFamily="18" charset="0"/>
              </a:rPr>
              <a:t> au</a:t>
            </a:r>
            <a:r>
              <a:rPr kumimoji="0" lang="fr-FR" altLang="en-US" sz="20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 maïs, la féminité et le milieu domestique.</a:t>
            </a:r>
          </a:p>
          <a:p>
            <a:pPr lvl="0" eaLnBrk="0" fontAlgn="base" hangingPunct="0">
              <a:spcBef>
                <a:spcPct val="0"/>
              </a:spcBef>
              <a:spcAft>
                <a:spcPct val="0"/>
              </a:spcAft>
            </a:pPr>
            <a:br>
              <a:rPr kumimoji="0" lang="fr-FR" altLang="en-US" sz="800" b="0" i="0" u="none" strike="noStrike" cap="none" normalizeH="0" baseline="0" dirty="0">
                <a:ln>
                  <a:noFill/>
                </a:ln>
                <a:solidFill>
                  <a:schemeClr val="tx1"/>
                </a:solidFill>
                <a:effectLst/>
              </a:rPr>
            </a:b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85499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57A0E-E5B5-4A9F-880F-06BDEBEA3655}"/>
              </a:ext>
            </a:extLst>
          </p:cNvPr>
          <p:cNvSpPr>
            <a:spLocks noGrp="1"/>
          </p:cNvSpPr>
          <p:nvPr>
            <p:ph type="title"/>
          </p:nvPr>
        </p:nvSpPr>
        <p:spPr>
          <a:xfrm>
            <a:off x="762001" y="803325"/>
            <a:ext cx="5314536" cy="1325563"/>
          </a:xfrm>
        </p:spPr>
        <p:txBody>
          <a:bodyPr>
            <a:normAutofit/>
          </a:bodyPr>
          <a:lstStyle/>
          <a:p>
            <a:r>
              <a:rPr lang="en-CA" dirty="0"/>
              <a:t>Characteristic de Potteries Iroquoian</a:t>
            </a:r>
          </a:p>
        </p:txBody>
      </p:sp>
      <p:sp>
        <p:nvSpPr>
          <p:cNvPr id="4" name="Rectangle 1">
            <a:extLst>
              <a:ext uri="{FF2B5EF4-FFF2-40B4-BE49-F238E27FC236}">
                <a16:creationId xmlns:a16="http://schemas.microsoft.com/office/drawing/2014/main" id="{C2EB9234-0F03-4252-9280-117637FB7AB9}"/>
              </a:ext>
            </a:extLst>
          </p:cNvPr>
          <p:cNvSpPr>
            <a:spLocks noGrp="1" noChangeArrowheads="1"/>
          </p:cNvSpPr>
          <p:nvPr>
            <p:ph idx="1"/>
          </p:nvPr>
        </p:nvSpPr>
        <p:spPr bwMode="auto">
          <a:xfrm>
            <a:off x="762000" y="2279018"/>
            <a:ext cx="5314543" cy="337592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anchor="t" anchorCtr="0" compatLnSpc="1">
            <a:prstTxWarp prst="textNoShape">
              <a:avLst/>
            </a:prstTxWarp>
            <a:normAutofit/>
          </a:bodyPr>
          <a:lstStyle/>
          <a:p>
            <a:pPr eaLnBrk="0" fontAlgn="base" hangingPunct="0">
              <a:spcBef>
                <a:spcPct val="0"/>
              </a:spcBef>
              <a:spcAft>
                <a:spcPts val="600"/>
              </a:spcAft>
            </a:pPr>
            <a:r>
              <a:rPr lang="fr-FR" altLang="en-US" sz="1800" dirty="0">
                <a:latin typeface="inherit"/>
                <a:cs typeface="Arial" panose="020B0604020202020204" pitchFamily="34" charset="0"/>
              </a:rPr>
              <a:t>Ce</a:t>
            </a:r>
            <a:r>
              <a:rPr kumimoji="0" lang="fr-FR" altLang="en-US" sz="1800" b="0" i="0" u="none" strike="noStrike" cap="none" normalizeH="0" baseline="0" dirty="0">
                <a:ln>
                  <a:noFill/>
                </a:ln>
                <a:effectLst/>
                <a:latin typeface="inherit"/>
                <a:cs typeface="Arial" panose="020B0604020202020204" pitchFamily="34" charset="0"/>
              </a:rPr>
              <a:t> pot est du peuple iroquoien du Saint-Laurent dont les villages étaient particulièrement nombreux près des rives du haut Saint-Laurent de l'Ontario, du Québec et de l'État de New York.</a:t>
            </a:r>
          </a:p>
          <a:p>
            <a:pPr eaLnBrk="0" fontAlgn="base" hangingPunct="0">
              <a:spcBef>
                <a:spcPct val="0"/>
              </a:spcBef>
              <a:spcAft>
                <a:spcPts val="600"/>
              </a:spcAft>
            </a:pPr>
            <a:endParaRPr kumimoji="0" lang="fr-FR" altLang="en-US" sz="1800" b="0" i="0" u="none" strike="noStrike" cap="none" normalizeH="0" baseline="0" dirty="0">
              <a:ln>
                <a:noFill/>
              </a:ln>
              <a:effectLst/>
              <a:latin typeface="Arial" panose="020B0604020202020204" pitchFamily="34" charset="0"/>
              <a:cs typeface="Arial" panose="020B0604020202020204" pitchFamily="34" charset="0"/>
            </a:endParaRPr>
          </a:p>
          <a:p>
            <a:pPr eaLnBrk="0" fontAlgn="base" hangingPunct="0">
              <a:spcBef>
                <a:spcPct val="0"/>
              </a:spcBef>
              <a:spcAft>
                <a:spcPts val="600"/>
              </a:spcAft>
            </a:pPr>
            <a:br>
              <a:rPr kumimoji="0" lang="fr-FR" altLang="en-US" sz="1800" b="0" i="0" u="none" strike="noStrike" cap="none" normalizeH="0" baseline="0" dirty="0">
                <a:ln>
                  <a:noFill/>
                </a:ln>
                <a:effectLst/>
              </a:rPr>
            </a:br>
            <a:endParaRPr kumimoji="0" lang="fr-FR" altLang="en-US" sz="1800" b="0" i="0" u="none" strike="noStrike" cap="none" normalizeH="0" baseline="0" dirty="0">
              <a:ln>
                <a:noFill/>
              </a:ln>
              <a:effectLst/>
              <a:latin typeface="Arial" panose="020B0604020202020204" pitchFamily="34" charset="0"/>
            </a:endParaRPr>
          </a:p>
        </p:txBody>
      </p:sp>
      <p:sp>
        <p:nvSpPr>
          <p:cNvPr id="5125" name="Freeform: Shape 7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3" name="Picture 3" descr="Specimen 18 - S2000-5678 - CD2000-159-010">
            <a:extLst>
              <a:ext uri="{FF2B5EF4-FFF2-40B4-BE49-F238E27FC236}">
                <a16:creationId xmlns:a16="http://schemas.microsoft.com/office/drawing/2014/main" id="{B4A432FD-57BC-4EE2-A844-805E4A80AF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137"/>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F183E43-86C1-4056-AD2F-28028B9D9CDE}"/>
              </a:ext>
            </a:extLst>
          </p:cNvPr>
          <p:cNvSpPr>
            <a:spLocks noChangeArrowheads="1"/>
          </p:cNvSpPr>
          <p:nvPr/>
        </p:nvSpPr>
        <p:spPr bwMode="auto">
          <a:xfrm>
            <a:off x="221673" y="3655706"/>
            <a:ext cx="6750142" cy="304698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fr-FR" altLang="en-US" dirty="0">
                <a:solidFill>
                  <a:schemeClr val="bg1"/>
                </a:solidFill>
                <a:latin typeface="inherit"/>
                <a:cs typeface="Arial" panose="020B0604020202020204" pitchFamily="34" charset="0"/>
              </a:rPr>
              <a:t>C</a:t>
            </a:r>
            <a:r>
              <a:rPr kumimoji="0" lang="fr-FR" altLang="en-US" b="0" i="0" u="none" strike="noStrike" cap="none" normalizeH="0" baseline="0" dirty="0">
                <a:ln>
                  <a:noFill/>
                </a:ln>
                <a:solidFill>
                  <a:schemeClr val="bg1"/>
                </a:solidFill>
                <a:effectLst/>
                <a:latin typeface="inherit"/>
                <a:cs typeface="Arial" panose="020B0604020202020204" pitchFamily="34" charset="0"/>
              </a:rPr>
              <a:t>e pot a un </a:t>
            </a:r>
            <a:r>
              <a:rPr kumimoji="0" lang="fr-FR" altLang="en-US" b="1" i="0" u="none" strike="noStrike" cap="none" normalizeH="0" baseline="0" dirty="0">
                <a:ln>
                  <a:noFill/>
                </a:ln>
                <a:solidFill>
                  <a:schemeClr val="bg1"/>
                </a:solidFill>
                <a:effectLst/>
                <a:latin typeface="inherit"/>
                <a:cs typeface="Arial" panose="020B0604020202020204" pitchFamily="34" charset="0"/>
              </a:rPr>
              <a:t>corps globulaire </a:t>
            </a:r>
            <a:r>
              <a:rPr kumimoji="0" lang="fr-FR" altLang="en-US" b="0" i="0" u="none" strike="noStrike" cap="none" normalizeH="0" baseline="0" dirty="0">
                <a:ln>
                  <a:noFill/>
                </a:ln>
                <a:solidFill>
                  <a:schemeClr val="bg1"/>
                </a:solidFill>
                <a:effectLst/>
                <a:latin typeface="inherit"/>
                <a:cs typeface="Arial" panose="020B0604020202020204" pitchFamily="34" charset="0"/>
              </a:rPr>
              <a:t>bien arrondi avec un col lisse bien défini et un col bien délimité et décoré. Le corps a été soigneusement imprimé ou estampé d'une palette portant des rectangles en relief.</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en-US" b="0" i="0" u="none" strike="noStrike" cap="none" normalizeH="0" baseline="0" dirty="0">
                <a:ln>
                  <a:noFill/>
                </a:ln>
                <a:solidFill>
                  <a:schemeClr val="bg1"/>
                </a:solidFill>
                <a:effectLst/>
                <a:latin typeface="inherit"/>
                <a:cs typeface="Arial" panose="020B0604020202020204" pitchFamily="34" charset="0"/>
              </a:rPr>
              <a:t> </a:t>
            </a:r>
            <a:r>
              <a:rPr kumimoji="0" lang="fr-FR" altLang="en-US" b="1" i="0" u="none" strike="noStrike" cap="none" normalizeH="0" baseline="0" dirty="0">
                <a:ln>
                  <a:noFill/>
                </a:ln>
                <a:solidFill>
                  <a:schemeClr val="bg1"/>
                </a:solidFill>
                <a:effectLst/>
                <a:latin typeface="inherit"/>
                <a:cs typeface="Arial" panose="020B0604020202020204" pitchFamily="34" charset="0"/>
              </a:rPr>
              <a:t>L'épaule, </a:t>
            </a:r>
            <a:r>
              <a:rPr kumimoji="0" lang="fr-FR" altLang="en-US" b="0" i="0" u="none" strike="noStrike" cap="none" normalizeH="0" baseline="0" dirty="0">
                <a:ln>
                  <a:noFill/>
                </a:ln>
                <a:solidFill>
                  <a:schemeClr val="bg1"/>
                </a:solidFill>
                <a:effectLst/>
                <a:latin typeface="inherit"/>
                <a:cs typeface="Arial" panose="020B0604020202020204" pitchFamily="34" charset="0"/>
              </a:rPr>
              <a:t>marquant la transition vers le cou lissé, est délimitée par de courtes incisions légèrement obliques. La jante est caractérisée par cinq légères saillies ou crénelures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en-US" b="1" i="0" u="none" strike="noStrike" cap="none" normalizeH="0" baseline="0" dirty="0">
                <a:ln>
                  <a:noFill/>
                </a:ln>
                <a:solidFill>
                  <a:schemeClr val="bg1"/>
                </a:solidFill>
                <a:effectLst/>
                <a:latin typeface="inherit"/>
                <a:cs typeface="Arial" panose="020B0604020202020204" pitchFamily="34" charset="0"/>
              </a:rPr>
              <a:t>Le col </a:t>
            </a:r>
            <a:r>
              <a:rPr kumimoji="0" lang="fr-FR" altLang="en-US" b="0" i="0" u="none" strike="noStrike" cap="none" normalizeH="0" baseline="0" dirty="0">
                <a:ln>
                  <a:noFill/>
                </a:ln>
                <a:solidFill>
                  <a:schemeClr val="bg1"/>
                </a:solidFill>
                <a:effectLst/>
                <a:latin typeface="inherit"/>
                <a:cs typeface="Arial" panose="020B0604020202020204" pitchFamily="34" charset="0"/>
              </a:rPr>
              <a:t>est décoré d'un motif régulier de triangles incisés et remplis d'incision. Sous chaque </a:t>
            </a:r>
            <a:r>
              <a:rPr kumimoji="0" lang="fr-FR" altLang="en-US" b="0" i="0" u="none" strike="noStrike" cap="none" normalizeH="0" baseline="0" dirty="0" err="1">
                <a:ln>
                  <a:noFill/>
                </a:ln>
                <a:solidFill>
                  <a:schemeClr val="bg1"/>
                </a:solidFill>
                <a:effectLst/>
                <a:latin typeface="inherit"/>
                <a:cs typeface="Arial" panose="020B0604020202020204" pitchFamily="34" charset="0"/>
              </a:rPr>
              <a:t>castellation</a:t>
            </a:r>
            <a:r>
              <a:rPr kumimoji="0" lang="fr-FR" altLang="en-US" b="0" i="0" u="none" strike="noStrike" cap="none" normalizeH="0" baseline="0" dirty="0">
                <a:ln>
                  <a:noFill/>
                </a:ln>
                <a:solidFill>
                  <a:schemeClr val="bg1"/>
                </a:solidFill>
                <a:effectLst/>
                <a:latin typeface="inherit"/>
                <a:cs typeface="Arial" panose="020B0604020202020204" pitchFamily="34" charset="0"/>
              </a:rPr>
              <a:t> se trouve une colonne de trois points annulaires, une caractéristique de la céramique iroquoienne du Saint-Laurent. Les cercles à l'intérieur de chaque ponctuation portent une ligne horizontale ou un timbre.</a:t>
            </a:r>
            <a:endParaRPr kumimoji="0" lang="fr-FR" altLang="en-US" sz="14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153901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The Iroquoian People | An Epic Story | The St. Lawrence Iroquoians">
            <a:extLst>
              <a:ext uri="{FF2B5EF4-FFF2-40B4-BE49-F238E27FC236}">
                <a16:creationId xmlns:a16="http://schemas.microsoft.com/office/drawing/2014/main" id="{0FEF6A52-2AC3-4298-BC92-FEBA5DB3D9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924" r="-2" b="20819"/>
          <a:stretch/>
        </p:blipFill>
        <p:spPr bwMode="auto">
          <a:xfrm>
            <a:off x="6015107" y="-1"/>
            <a:ext cx="6176895" cy="293795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eramics | Material Culture | The St. Lawrence Iroquoians">
            <a:extLst>
              <a:ext uri="{FF2B5EF4-FFF2-40B4-BE49-F238E27FC236}">
                <a16:creationId xmlns:a16="http://schemas.microsoft.com/office/drawing/2014/main" id="{9C3727D2-13EF-4287-8F8E-8817E0C021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704" b="15083"/>
          <a:stretch/>
        </p:blipFill>
        <p:spPr bwMode="auto">
          <a:xfrm>
            <a:off x="4203638" y="2937953"/>
            <a:ext cx="7988360" cy="3920047"/>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A25B9AE-80C1-4C76-A3E1-E25619834FE2}"/>
              </a:ext>
            </a:extLst>
          </p:cNvPr>
          <p:cNvSpPr>
            <a:spLocks noGrp="1"/>
          </p:cNvSpPr>
          <p:nvPr>
            <p:ph type="title"/>
          </p:nvPr>
        </p:nvSpPr>
        <p:spPr>
          <a:xfrm>
            <a:off x="804672" y="365125"/>
            <a:ext cx="5266155" cy="1325563"/>
          </a:xfrm>
        </p:spPr>
        <p:txBody>
          <a:bodyPr>
            <a:normAutofit/>
          </a:bodyPr>
          <a:lstStyle/>
          <a:p>
            <a:r>
              <a:rPr lang="en-CA" dirty="0"/>
              <a:t>Utilisation </a:t>
            </a:r>
          </a:p>
        </p:txBody>
      </p:sp>
      <p:sp>
        <p:nvSpPr>
          <p:cNvPr id="3" name="Content Placeholder 2">
            <a:extLst>
              <a:ext uri="{FF2B5EF4-FFF2-40B4-BE49-F238E27FC236}">
                <a16:creationId xmlns:a16="http://schemas.microsoft.com/office/drawing/2014/main" id="{69BD1A0D-152F-4640-BA95-F3CD8790A09E}"/>
              </a:ext>
            </a:extLst>
          </p:cNvPr>
          <p:cNvSpPr>
            <a:spLocks noGrp="1"/>
          </p:cNvSpPr>
          <p:nvPr>
            <p:ph idx="1"/>
          </p:nvPr>
        </p:nvSpPr>
        <p:spPr>
          <a:xfrm>
            <a:off x="804672" y="2022601"/>
            <a:ext cx="3941499" cy="4154361"/>
          </a:xfrm>
        </p:spPr>
        <p:txBody>
          <a:bodyPr>
            <a:noAutofit/>
          </a:bodyPr>
          <a:lstStyle/>
          <a:p>
            <a:pPr>
              <a:lnSpc>
                <a:spcPct val="107000"/>
              </a:lnSpc>
              <a:spcAft>
                <a:spcPts val="800"/>
              </a:spcAft>
            </a:pPr>
            <a:r>
              <a:rPr lang="en-CA"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600" dirty="0">
                <a:effectLst/>
                <a:latin typeface="Times New Roman" panose="02020603050405020304" pitchFamily="18" charset="0"/>
                <a:ea typeface="Times New Roman" panose="02020603050405020304" pitchFamily="18" charset="0"/>
                <a:cs typeface="Times New Roman" panose="02020603050405020304" pitchFamily="18" charset="0"/>
              </a:rPr>
              <a:t>Les </a:t>
            </a:r>
            <a:r>
              <a:rPr lang="fr-FR" sz="1600" u="sng" dirty="0">
                <a:effectLst/>
                <a:latin typeface="Times New Roman" panose="02020603050405020304" pitchFamily="18" charset="0"/>
                <a:ea typeface="Times New Roman" panose="02020603050405020304" pitchFamily="18" charset="0"/>
                <a:cs typeface="Times New Roman" panose="02020603050405020304" pitchFamily="18" charset="0"/>
              </a:rPr>
              <a:t>femmes</a:t>
            </a:r>
            <a:r>
              <a:rPr lang="fr-FR" sz="1600" dirty="0">
                <a:effectLst/>
                <a:latin typeface="Times New Roman" panose="02020603050405020304" pitchFamily="18" charset="0"/>
                <a:ea typeface="Times New Roman" panose="02020603050405020304" pitchFamily="18" charset="0"/>
                <a:cs typeface="Times New Roman" panose="02020603050405020304" pitchFamily="18" charset="0"/>
              </a:rPr>
              <a:t> iroquoiennes du Saint-Laurent au XVIe siècle possédaient des compétences en poterie qui ont été transmises par de nombreuses générations.</a:t>
            </a:r>
          </a:p>
          <a:p>
            <a:pPr>
              <a:lnSpc>
                <a:spcPct val="107000"/>
              </a:lnSpc>
              <a:spcAft>
                <a:spcPts val="800"/>
              </a:spcAft>
            </a:pPr>
            <a:r>
              <a:rPr lang="fr-FR" sz="1600" dirty="0">
                <a:effectLst/>
                <a:latin typeface="Times New Roman" panose="02020603050405020304" pitchFamily="18" charset="0"/>
                <a:ea typeface="Times New Roman" panose="02020603050405020304" pitchFamily="18" charset="0"/>
                <a:cs typeface="Times New Roman" panose="02020603050405020304" pitchFamily="18" charset="0"/>
              </a:rPr>
              <a:t>La poterie est apparue pour la première fois dans le nord-est de l'Amérique du Nord plus de 25 siècles plus tôt.</a:t>
            </a:r>
          </a:p>
          <a:p>
            <a:pPr>
              <a:lnSpc>
                <a:spcPct val="107000"/>
              </a:lnSpc>
              <a:spcAft>
                <a:spcPts val="800"/>
              </a:spcAft>
            </a:pPr>
            <a:r>
              <a:rPr lang="fr-FR" sz="1600" dirty="0">
                <a:effectLst/>
                <a:latin typeface="Times New Roman" panose="02020603050405020304" pitchFamily="18" charset="0"/>
                <a:ea typeface="Times New Roman" panose="02020603050405020304" pitchFamily="18" charset="0"/>
                <a:cs typeface="Times New Roman" panose="02020603050405020304" pitchFamily="18" charset="0"/>
              </a:rPr>
              <a:t>Un siècle plus tard, la technologie céramique traditionnelle iroquoienne a presque été supplantée par les bouilloires en métal d'Europe</a:t>
            </a:r>
            <a:endParaRPr lang="fr-CA" sz="1600" dirty="0">
              <a:latin typeface="Times New Roman" panose="02020603050405020304" pitchFamily="18" charset="0"/>
              <a:cs typeface="Times New Roman" panose="02020603050405020304" pitchFamily="18" charset="0"/>
            </a:endParaRPr>
          </a:p>
          <a:p>
            <a:r>
              <a:rPr lang="fr-CA" sz="1600" dirty="0">
                <a:latin typeface="Times New Roman" panose="02020603050405020304" pitchFamily="18" charset="0"/>
                <a:cs typeface="Times New Roman" panose="02020603050405020304" pitchFamily="18" charset="0"/>
              </a:rPr>
              <a:t>Utiliser pour contenir des noix</a:t>
            </a:r>
          </a:p>
        </p:txBody>
      </p:sp>
    </p:spTree>
    <p:extLst>
      <p:ext uri="{BB962C8B-B14F-4D97-AF65-F5344CB8AC3E}">
        <p14:creationId xmlns:p14="http://schemas.microsoft.com/office/powerpoint/2010/main" val="204241395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Ceramics | Material Culture | The St. Lawrence Iroquoians">
            <a:extLst>
              <a:ext uri="{FF2B5EF4-FFF2-40B4-BE49-F238E27FC236}">
                <a16:creationId xmlns:a16="http://schemas.microsoft.com/office/drawing/2014/main" id="{C0479E44-BC8E-497D-AD89-FBE873C2CCC3}"/>
              </a:ext>
            </a:extLst>
          </p:cNvPr>
          <p:cNvPicPr>
            <a:picLocks noChangeAspect="1" noChangeArrowheads="1"/>
          </p:cNvPicPr>
          <p:nvPr/>
        </p:nvPicPr>
        <p:blipFill rotWithShape="1">
          <a:blip r:embed="rId3">
            <a:duotone>
              <a:prstClr val="black"/>
              <a:schemeClr val="tx2">
                <a:tint val="45000"/>
                <a:satMod val="400000"/>
              </a:schemeClr>
            </a:duotone>
            <a:alphaModFix amt="35000"/>
            <a:extLst>
              <a:ext uri="{28A0092B-C50C-407E-A947-70E740481C1C}">
                <a14:useLocalDpi xmlns:a14="http://schemas.microsoft.com/office/drawing/2010/main" val="0"/>
              </a:ext>
            </a:extLst>
          </a:blip>
          <a:srcRect l="19254" r="766"/>
          <a:stretch/>
        </p:blipFill>
        <p:spPr bwMode="auto">
          <a:xfrm>
            <a:off x="-19" y="10"/>
            <a:ext cx="12188952"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3A6B1AB-91BA-40A3-8408-178EC6A99A9C}"/>
              </a:ext>
            </a:extLst>
          </p:cNvPr>
          <p:cNvSpPr>
            <a:spLocks noGrp="1"/>
          </p:cNvSpPr>
          <p:nvPr>
            <p:ph type="title"/>
          </p:nvPr>
        </p:nvSpPr>
        <p:spPr>
          <a:xfrm>
            <a:off x="6053668" y="803325"/>
            <a:ext cx="5314536" cy="1325563"/>
          </a:xfrm>
        </p:spPr>
        <p:txBody>
          <a:bodyPr>
            <a:normAutofit/>
          </a:bodyPr>
          <a:lstStyle/>
          <a:p>
            <a:r>
              <a:rPr lang="fr-CA" dirty="0"/>
              <a:t>Une Tradition de Mère a fille</a:t>
            </a:r>
          </a:p>
        </p:txBody>
      </p:sp>
      <p:sp>
        <p:nvSpPr>
          <p:cNvPr id="73" name="Freeform: Shape 7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The Clearings and The Woods: The Haudenosaunee (Iroquois) L andscape –  Gendered and Balanced | SpringerLink">
            <a:extLst>
              <a:ext uri="{FF2B5EF4-FFF2-40B4-BE49-F238E27FC236}">
                <a16:creationId xmlns:a16="http://schemas.microsoft.com/office/drawing/2014/main" id="{03DBED80-6307-4D5D-BE7C-8B388EF2BF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678" b="2"/>
          <a:stretch/>
        </p:blipFill>
        <p:spPr bwMode="auto">
          <a:xfrm>
            <a:off x="-2315" y="-2"/>
            <a:ext cx="5441859" cy="5654940"/>
          </a:xfrm>
          <a:custGeom>
            <a:avLst/>
            <a:gdLst/>
            <a:ahLst/>
            <a:cxnLst/>
            <a:rect l="l" t="t" r="r" b="b"/>
            <a:pathLst>
              <a:path w="5067519" h="5265942">
                <a:moveTo>
                  <a:pt x="0" y="0"/>
                </a:moveTo>
                <a:lnTo>
                  <a:pt x="4097786" y="0"/>
                </a:lnTo>
                <a:lnTo>
                  <a:pt x="4176264" y="71326"/>
                </a:lnTo>
                <a:cubicBezTo>
                  <a:pt x="4726927" y="621989"/>
                  <a:pt x="5067519" y="1382723"/>
                  <a:pt x="5067519" y="2223006"/>
                </a:cubicBezTo>
                <a:cubicBezTo>
                  <a:pt x="5067519" y="3903573"/>
                  <a:pt x="3705150" y="5265942"/>
                  <a:pt x="2024583" y="5265942"/>
                </a:cubicBezTo>
                <a:cubicBezTo>
                  <a:pt x="1315594" y="5265942"/>
                  <a:pt x="663237" y="5023470"/>
                  <a:pt x="145914" y="4616926"/>
                </a:cubicBezTo>
                <a:lnTo>
                  <a:pt x="0" y="4489006"/>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D223D47-9809-4A45-AA44-1B43D87360BE}"/>
              </a:ext>
            </a:extLst>
          </p:cNvPr>
          <p:cNvSpPr>
            <a:spLocks noGrp="1"/>
          </p:cNvSpPr>
          <p:nvPr>
            <p:ph idx="1"/>
          </p:nvPr>
        </p:nvSpPr>
        <p:spPr>
          <a:xfrm>
            <a:off x="6053667" y="2279018"/>
            <a:ext cx="5314543" cy="3375920"/>
          </a:xfrm>
        </p:spPr>
        <p:txBody>
          <a:bodyPr anchor="t">
            <a:normAutofit/>
          </a:bodyPr>
          <a:lstStyle/>
          <a:p>
            <a:pPr marL="0" indent="0">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Les pots d'argile étaient partout dans les villages iroquoiens. Ils étaient les vaisseaux domestiques les plus courants.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Utilisé pour faire de la soupe de maïs, transporter des provisions dans le village ou aller chercher de l'eau dans la crique et bien sûr pour stocker de la nourriture.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Les connaissances sur la fabrication du pot étaient complexes et transmises de mère en fille.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1800" dirty="0"/>
          </a:p>
        </p:txBody>
      </p:sp>
    </p:spTree>
    <p:extLst>
      <p:ext uri="{BB962C8B-B14F-4D97-AF65-F5344CB8AC3E}">
        <p14:creationId xmlns:p14="http://schemas.microsoft.com/office/powerpoint/2010/main" val="298692464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E5FEE-9070-4227-BAAF-E997F1EFEBC0}"/>
              </a:ext>
            </a:extLst>
          </p:cNvPr>
          <p:cNvSpPr>
            <a:spLocks noGrp="1"/>
          </p:cNvSpPr>
          <p:nvPr>
            <p:ph type="title"/>
          </p:nvPr>
        </p:nvSpPr>
        <p:spPr>
          <a:xfrm>
            <a:off x="682102" y="85243"/>
            <a:ext cx="4624342" cy="1325563"/>
          </a:xfrm>
        </p:spPr>
        <p:txBody>
          <a:bodyPr vert="horz" lIns="91440" tIns="45720" rIns="91440" bIns="45720" rtlCol="0">
            <a:normAutofit/>
          </a:bodyPr>
          <a:lstStyle/>
          <a:p>
            <a:r>
              <a:rPr lang="en-US" kern="1200" dirty="0">
                <a:latin typeface="+mj-lt"/>
                <a:ea typeface="+mj-ea"/>
                <a:cs typeface="+mj-cs"/>
              </a:rPr>
              <a:t>Method</a:t>
            </a:r>
          </a:p>
        </p:txBody>
      </p:sp>
      <p:sp>
        <p:nvSpPr>
          <p:cNvPr id="4104" name="Oval 72">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49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close up&#10;&#10;Description automatically generated">
            <a:extLst>
              <a:ext uri="{FF2B5EF4-FFF2-40B4-BE49-F238E27FC236}">
                <a16:creationId xmlns:a16="http://schemas.microsoft.com/office/drawing/2014/main" id="{ADEADDB8-C09C-4C24-9013-777BCB6A45BC}"/>
              </a:ext>
            </a:extLst>
          </p:cNvPr>
          <p:cNvPicPr>
            <a:picLocks noChangeAspect="1"/>
          </p:cNvPicPr>
          <p:nvPr/>
        </p:nvPicPr>
        <p:blipFill rotWithShape="1">
          <a:blip r:embed="rId2">
            <a:extLst>
              <a:ext uri="{28A0092B-C50C-407E-A947-70E740481C1C}">
                <a14:useLocalDpi xmlns:a14="http://schemas.microsoft.com/office/drawing/2010/main" val="0"/>
              </a:ext>
            </a:extLst>
          </a:blip>
          <a:srcRect l="10167" r="5335" b="3"/>
          <a:stretch/>
        </p:blipFill>
        <p:spPr>
          <a:xfrm>
            <a:off x="568008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4105" name="Content Placeholder 4101">
            <a:extLst>
              <a:ext uri="{FF2B5EF4-FFF2-40B4-BE49-F238E27FC236}">
                <a16:creationId xmlns:a16="http://schemas.microsoft.com/office/drawing/2014/main" id="{95EB0266-59F9-47B2-84AB-6FCF31165739}"/>
              </a:ext>
            </a:extLst>
          </p:cNvPr>
          <p:cNvSpPr>
            <a:spLocks noGrp="1"/>
          </p:cNvSpPr>
          <p:nvPr>
            <p:ph idx="1"/>
          </p:nvPr>
        </p:nvSpPr>
        <p:spPr>
          <a:xfrm>
            <a:off x="237112" y="1383054"/>
            <a:ext cx="5306444" cy="5167547"/>
          </a:xfrm>
        </p:spPr>
        <p:txBody>
          <a:bodyPr anchor="t">
            <a:normAutofit/>
          </a:bodyPr>
          <a:lstStyle/>
          <a:p>
            <a:pPr marL="342900" indent="-342900">
              <a:lnSpc>
                <a:spcPts val="2700"/>
              </a:lnSpc>
              <a:spcAft>
                <a:spcPts val="800"/>
              </a:spcAft>
              <a:buAutoNum type="arabicParen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Le potier devait d'abord choisir et rassembler de l'argile appropriée pour la rendre lisse.</a:t>
            </a:r>
          </a:p>
          <a:p>
            <a:pPr marL="342900" indent="-342900">
              <a:lnSpc>
                <a:spcPts val="2700"/>
              </a:lnSpc>
              <a:spcAft>
                <a:spcPts val="800"/>
              </a:spcAft>
              <a:buAutoNum type="arabicParen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La deuxième étape consistait à façonner l'argile en utilisant une ancienne méthode de pagaie et d'enclume. Le potier formait une boule d'argile autour de son poing, puis insérait une pierre arrondie (enclume) dans le trou.</a:t>
            </a:r>
            <a:endParaRPr lang="en-CA" sz="18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nSpc>
                <a:spcPts val="2700"/>
              </a:lnSpc>
              <a:spcAft>
                <a:spcPts val="800"/>
              </a:spcAft>
              <a:buAutoNum type="arabicParen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Ensuite, elle éclaircirait progressivement les parois à l'aide d'une palette à l'extérieur jusqu'à obtenir la forme souhaitée. Ensuite, elle décorait dans le style traditionnel actuellement populaire.</a:t>
            </a:r>
          </a:p>
        </p:txBody>
      </p:sp>
      <p:sp>
        <p:nvSpPr>
          <p:cNvPr id="4106" name="Freeform: Shape 74">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7" name="Oval 76">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3660" y="255756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close up&#10;&#10;Description automatically generated">
            <a:extLst>
              <a:ext uri="{FF2B5EF4-FFF2-40B4-BE49-F238E27FC236}">
                <a16:creationId xmlns:a16="http://schemas.microsoft.com/office/drawing/2014/main" id="{3B14D3B5-916A-4317-888B-0A359F7A00B9}"/>
              </a:ext>
            </a:extLst>
          </p:cNvPr>
          <p:cNvPicPr>
            <a:picLocks noChangeAspect="1"/>
          </p:cNvPicPr>
          <p:nvPr/>
        </p:nvPicPr>
        <p:blipFill rotWithShape="1">
          <a:blip r:embed="rId3">
            <a:extLst>
              <a:ext uri="{28A0092B-C50C-407E-A947-70E740481C1C}">
                <a14:useLocalDpi xmlns:a14="http://schemas.microsoft.com/office/drawing/2010/main" val="0"/>
              </a:ext>
            </a:extLst>
          </a:blip>
          <a:srcRect l="22290" r="17710"/>
          <a:stretch/>
        </p:blipFill>
        <p:spPr>
          <a:xfrm>
            <a:off x="5838252" y="2722161"/>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5" name="Content Placeholder 4" descr="A picture containing sitting, small, pair, brown&#10;&#10;Description automatically generated">
            <a:extLst>
              <a:ext uri="{FF2B5EF4-FFF2-40B4-BE49-F238E27FC236}">
                <a16:creationId xmlns:a16="http://schemas.microsoft.com/office/drawing/2014/main" id="{99BF3B47-8E43-4626-AEF1-015EE39AA1E2}"/>
              </a:ext>
            </a:extLst>
          </p:cNvPr>
          <p:cNvPicPr>
            <a:picLocks noChangeAspect="1"/>
          </p:cNvPicPr>
          <p:nvPr/>
        </p:nvPicPr>
        <p:blipFill rotWithShape="1">
          <a:blip r:embed="rId4">
            <a:extLst>
              <a:ext uri="{28A0092B-C50C-407E-A947-70E740481C1C}">
                <a14:useLocalDpi xmlns:a14="http://schemas.microsoft.com/office/drawing/2010/main" val="0"/>
              </a:ext>
            </a:extLst>
          </a:blip>
          <a:srcRect l="6409" r="4020" b="2"/>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4108" name="Freeform: Shape 78">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098" name="Picture 2" descr="Iroquois artifacts uncovered in downtown Montreal date back to 14th century  | CTV News">
            <a:extLst>
              <a:ext uri="{FF2B5EF4-FFF2-40B4-BE49-F238E27FC236}">
                <a16:creationId xmlns:a16="http://schemas.microsoft.com/office/drawing/2014/main" id="{C881F0E0-0649-4DFD-9126-174C15B4308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191" r="9227" b="4"/>
          <a:stretch/>
        </p:blipFill>
        <p:spPr bwMode="auto">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5825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2405</Words>
  <Application>Microsoft Office PowerPoint</Application>
  <PresentationFormat>Widescreen</PresentationFormat>
  <Paragraphs>134</Paragraphs>
  <Slides>25</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vt:lpstr>
      <vt:lpstr>Calibri</vt:lpstr>
      <vt:lpstr>Calibri Light</vt:lpstr>
      <vt:lpstr>Georgia</vt:lpstr>
      <vt:lpstr>inherit</vt:lpstr>
      <vt:lpstr>Times New Roman</vt:lpstr>
      <vt:lpstr>Office Theme</vt:lpstr>
      <vt:lpstr>L’Histoire de la Poterie a Montréal</vt:lpstr>
      <vt:lpstr>Définition de Céramique</vt:lpstr>
      <vt:lpstr>Les céramiques a Travers le Temps</vt:lpstr>
      <vt:lpstr>Les Iroquoians du Saint-Laurent</vt:lpstr>
      <vt:lpstr>Iroquian Pottery</vt:lpstr>
      <vt:lpstr>Characteristic de Potteries Iroquoian</vt:lpstr>
      <vt:lpstr>Utilisation </vt:lpstr>
      <vt:lpstr>Une Tradition de Mère a fille</vt:lpstr>
      <vt:lpstr>Method</vt:lpstr>
      <vt:lpstr>Method</vt:lpstr>
      <vt:lpstr>Pots Iroquiannes</vt:lpstr>
      <vt:lpstr>Types de Motifs</vt:lpstr>
      <vt:lpstr>Le Potterie de la Nouvelle France</vt:lpstr>
      <vt:lpstr>La Poterie au Québec</vt:lpstr>
      <vt:lpstr> Faïence émaillée d'étain   </vt:lpstr>
      <vt:lpstr> Majolique italienne</vt:lpstr>
      <vt:lpstr>PowerPoint Presentation</vt:lpstr>
      <vt:lpstr>Madame de Pompadour</vt:lpstr>
      <vt:lpstr>18ème siècle</vt:lpstr>
      <vt:lpstr>18ème siècle</vt:lpstr>
      <vt:lpstr>PowerPoint Presentation</vt:lpstr>
      <vt:lpstr>PowerPoint Presentation</vt:lpstr>
      <vt:lpstr>PowerPoint Presentation</vt:lpstr>
      <vt:lpstr>Porcelaine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L’Histoire de la Poterie a Montréal</dc:title>
  <dc:creator>Cynthia Cousineau</dc:creator>
  <cp:lastModifiedBy>Cynthia Cousineau</cp:lastModifiedBy>
  <cp:revision>4</cp:revision>
  <dcterms:created xsi:type="dcterms:W3CDTF">2020-10-08T19:11:28Z</dcterms:created>
  <dcterms:modified xsi:type="dcterms:W3CDTF">2020-10-08T22:26:31Z</dcterms:modified>
</cp:coreProperties>
</file>